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87" r:id="rId2"/>
    <p:sldId id="372" r:id="rId3"/>
    <p:sldId id="373" r:id="rId4"/>
    <p:sldId id="371" r:id="rId5"/>
    <p:sldId id="392" r:id="rId6"/>
    <p:sldId id="435" r:id="rId7"/>
    <p:sldId id="377" r:id="rId8"/>
    <p:sldId id="378" r:id="rId9"/>
    <p:sldId id="379" r:id="rId10"/>
    <p:sldId id="362" r:id="rId11"/>
    <p:sldId id="400" r:id="rId12"/>
    <p:sldId id="438" r:id="rId13"/>
    <p:sldId id="397" r:id="rId14"/>
    <p:sldId id="361" r:id="rId15"/>
    <p:sldId id="425" r:id="rId16"/>
    <p:sldId id="442" r:id="rId17"/>
    <p:sldId id="422" r:id="rId18"/>
    <p:sldId id="417" r:id="rId19"/>
    <p:sldId id="419" r:id="rId20"/>
    <p:sldId id="418" r:id="rId21"/>
    <p:sldId id="430"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5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824"/>
    <p:restoredTop sz="72978"/>
  </p:normalViewPr>
  <p:slideViewPr>
    <p:cSldViewPr snapToGrid="0" snapToObjects="1">
      <p:cViewPr varScale="1">
        <p:scale>
          <a:sx n="71" d="100"/>
          <a:sy n="71" d="100"/>
        </p:scale>
        <p:origin x="1280" y="168"/>
      </p:cViewPr>
      <p:guideLst/>
    </p:cSldViewPr>
  </p:slideViewPr>
  <p:outlineViewPr>
    <p:cViewPr>
      <p:scale>
        <a:sx n="33" d="100"/>
        <a:sy n="33" d="100"/>
      </p:scale>
      <p:origin x="0" y="0"/>
    </p:cViewPr>
  </p:outlineViewPr>
  <p:notesTextViewPr>
    <p:cViewPr>
      <p:scale>
        <a:sx n="114" d="100"/>
        <a:sy n="114" d="100"/>
      </p:scale>
      <p:origin x="0" y="0"/>
    </p:cViewPr>
  </p:notesTextViewPr>
  <p:sorterViewPr>
    <p:cViewPr varScale="1">
      <p:scale>
        <a:sx n="100" d="100"/>
        <a:sy n="100" d="100"/>
      </p:scale>
      <p:origin x="0" y="0"/>
    </p:cViewPr>
  </p:sorterViewPr>
  <p:notesViewPr>
    <p:cSldViewPr snapToGrid="0" snapToObjects="1">
      <p:cViewPr varScale="1">
        <p:scale>
          <a:sx n="75" d="100"/>
          <a:sy n="75" d="100"/>
        </p:scale>
        <p:origin x="165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AD38-3438-C143-B092-3C7443223183}" type="datetimeFigureOut">
              <a:rPr lang="en-US" smtClean="0"/>
              <a:t>1/23/20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5ECC7-ED1A-5B42-B65B-C82F55304D2C}" type="slidenum">
              <a:rPr lang="en-US" smtClean="0"/>
              <a:t>‹#›</a:t>
            </a:fld>
            <a:endParaRPr lang="en-US"/>
          </a:p>
        </p:txBody>
      </p:sp>
    </p:spTree>
    <p:extLst>
      <p:ext uri="{BB962C8B-B14F-4D97-AF65-F5344CB8AC3E}">
        <p14:creationId xmlns:p14="http://schemas.microsoft.com/office/powerpoint/2010/main" val="1740973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95ECC7-ED1A-5B42-B65B-C82F55304D2C}" type="slidenum">
              <a:rPr lang="en-US" smtClean="0"/>
              <a:t>1</a:t>
            </a:fld>
            <a:endParaRPr lang="en-US"/>
          </a:p>
        </p:txBody>
      </p:sp>
    </p:spTree>
    <p:extLst>
      <p:ext uri="{BB962C8B-B14F-4D97-AF65-F5344CB8AC3E}">
        <p14:creationId xmlns:p14="http://schemas.microsoft.com/office/powerpoint/2010/main" val="3898061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95ECC7-ED1A-5B42-B65B-C82F55304D2C}" type="slidenum">
              <a:rPr lang="en-US" smtClean="0"/>
              <a:t>18</a:t>
            </a:fld>
            <a:endParaRPr lang="en-US"/>
          </a:p>
        </p:txBody>
      </p:sp>
    </p:spTree>
    <p:extLst>
      <p:ext uri="{BB962C8B-B14F-4D97-AF65-F5344CB8AC3E}">
        <p14:creationId xmlns:p14="http://schemas.microsoft.com/office/powerpoint/2010/main" val="1280437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1" name="Shape 101"/>
          <p:cNvSpPr txBox="1">
            <a:spLocks noGrp="1"/>
          </p:cNvSpPr>
          <p:nvPr>
            <p:ph type="body" idx="1"/>
          </p:nvPr>
        </p:nvSpPr>
        <p:spPr>
          <a:xfrm>
            <a:off x="914400" y="4343400"/>
            <a:ext cx="5029199" cy="4114800"/>
          </a:xfrm>
          <a:prstGeom prst="rect">
            <a:avLst/>
          </a:prstGeom>
          <a:noFill/>
          <a:ln>
            <a:noFill/>
          </a:ln>
        </p:spPr>
        <p:txBody>
          <a:bodyPr wrap="square" lIns="91425" tIns="45700" rIns="91425" bIns="45700" anchor="t" anchorCtr="0">
            <a:noAutofit/>
          </a:bodyPr>
          <a:lstStyle/>
          <a:p>
            <a:r>
              <a:rPr lang="en-US" dirty="0">
                <a:sym typeface="Helvetica Neue"/>
              </a:rPr>
              <a:t>The Harvard Data Science Initiative (DSI) – leveraging Harvard University’s extraordinary intellectual ecosystem – unites leading computer scientists, statisticians, and domain experts from law, business, public policy, education, medicine, public health, and myriad academic disciplines to derive meaningful and actionable insights that will shape the world for generations to come.  </a:t>
            </a:r>
            <a:r>
              <a:rPr lang="en-US" dirty="0"/>
              <a:t>We build upon our bedrock of strength in computer science, statistics, and the liberal arts. In addition to data-driven research, we are fundamentally committed to data science education at all levels and across disciplines.</a:t>
            </a:r>
            <a:endParaRPr lang="en-US" dirty="0">
              <a:cs typeface="Calibri"/>
            </a:endParaRPr>
          </a:p>
          <a:p>
            <a:endParaRPr lang="en-US"/>
          </a:p>
          <a:p>
            <a:pPr>
              <a:lnSpc>
                <a:spcPct val="117999"/>
              </a:lnSpc>
            </a:pPr>
            <a:endParaRPr lang="en-US">
              <a:cs typeface="Calibri" panose="020F0502020204030204"/>
            </a:endParaRPr>
          </a:p>
        </p:txBody>
      </p:sp>
    </p:spTree>
    <p:extLst>
      <p:ext uri="{BB962C8B-B14F-4D97-AF65-F5344CB8AC3E}">
        <p14:creationId xmlns:p14="http://schemas.microsoft.com/office/powerpoint/2010/main" val="394350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Harvard Data Science Review combines the features of a premier research journal, a leading educational publication, and a popular magazine.  It publishes articles on fundamental data science research and education that intersect directly with societally important applications from industry, government, NGOs and more.   The first issue will come out later this Spring, accompanied by ground-breaking data visualizations.</a:t>
            </a:r>
          </a:p>
        </p:txBody>
      </p:sp>
      <p:sp>
        <p:nvSpPr>
          <p:cNvPr id="4" name="Slide Number Placeholder 3"/>
          <p:cNvSpPr>
            <a:spLocks noGrp="1"/>
          </p:cNvSpPr>
          <p:nvPr>
            <p:ph type="sldNum" sz="quarter" idx="5"/>
          </p:nvPr>
        </p:nvSpPr>
        <p:spPr/>
        <p:txBody>
          <a:bodyPr/>
          <a:lstStyle/>
          <a:p>
            <a:fld id="{1795ECC7-ED1A-5B42-B65B-C82F55304D2C}" type="slidenum">
              <a:rPr lang="en-US" smtClean="0"/>
              <a:t>20</a:t>
            </a:fld>
            <a:endParaRPr lang="en-US"/>
          </a:p>
        </p:txBody>
      </p:sp>
    </p:spTree>
    <p:extLst>
      <p:ext uri="{BB962C8B-B14F-4D97-AF65-F5344CB8AC3E}">
        <p14:creationId xmlns:p14="http://schemas.microsoft.com/office/powerpoint/2010/main" val="1992549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95ECC7-ED1A-5B42-B65B-C82F55304D2C}" type="slidenum">
              <a:rPr lang="en-US" smtClean="0"/>
              <a:t>21</a:t>
            </a:fld>
            <a:endParaRPr lang="en-US"/>
          </a:p>
        </p:txBody>
      </p:sp>
    </p:spTree>
    <p:extLst>
      <p:ext uri="{BB962C8B-B14F-4D97-AF65-F5344CB8AC3E}">
        <p14:creationId xmlns:p14="http://schemas.microsoft.com/office/powerpoint/2010/main" val="2008564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Francesca – please note that </a:t>
            </a:r>
            <a:r>
              <a:rPr lang="en-US" dirty="0" err="1"/>
              <a:t>i</a:t>
            </a:r>
            <a:r>
              <a:rPr lang="en-US" dirty="0"/>
              <a:t> changed your units here to </a:t>
            </a:r>
            <a:r>
              <a:rPr lang="el-GR" dirty="0"/>
              <a:t>μ</a:t>
            </a:r>
            <a:r>
              <a:rPr lang="en-US" dirty="0"/>
              <a:t>g/m</a:t>
            </a:r>
            <a:r>
              <a:rPr lang="en-US" baseline="30000" dirty="0"/>
              <a:t>3</a:t>
            </a:r>
            <a:r>
              <a:rPr lang="en-US" dirty="0"/>
              <a:t> (from mu</a:t>
            </a:r>
            <a:r>
              <a:rPr lang="en-US" baseline="-25000" dirty="0"/>
              <a:t>g</a:t>
            </a:r>
            <a:r>
              <a:rPr lang="en-US" dirty="0"/>
              <a:t>/m</a:t>
            </a:r>
            <a:r>
              <a:rPr lang="en-US" baseline="30000" dirty="0"/>
              <a:t>3</a:t>
            </a:r>
            <a:r>
              <a:rPr lang="en-US" dirty="0"/>
              <a:t>) and also short-term -&gt; daily and long-term -&gt; annual, because the NAAQS are for 24 </a:t>
            </a:r>
            <a:r>
              <a:rPr lang="en-US" dirty="0" err="1"/>
              <a:t>hr</a:t>
            </a:r>
            <a:r>
              <a:rPr lang="en-US" dirty="0"/>
              <a:t> and a year respectively. But when you go over this slide you can say that these correspond to short-term and long-term exposures. Just to be better aligned though with what is regulated. </a:t>
            </a:r>
            <a:r>
              <a:rPr lang="en-US" dirty="0" err="1"/>
              <a:t>marianthi</a:t>
            </a:r>
            <a:endParaRPr lang="en-US" dirty="0"/>
          </a:p>
        </p:txBody>
      </p:sp>
      <p:sp>
        <p:nvSpPr>
          <p:cNvPr id="4" name="Slide Number Placeholder 3"/>
          <p:cNvSpPr>
            <a:spLocks noGrp="1"/>
          </p:cNvSpPr>
          <p:nvPr>
            <p:ph type="sldNum" sz="quarter" idx="5"/>
          </p:nvPr>
        </p:nvSpPr>
        <p:spPr/>
        <p:txBody>
          <a:bodyPr/>
          <a:lstStyle/>
          <a:p>
            <a:fld id="{1795ECC7-ED1A-5B42-B65B-C82F55304D2C}" type="slidenum">
              <a:rPr lang="en-US" smtClean="0"/>
              <a:t>4</a:t>
            </a:fld>
            <a:endParaRPr lang="en-US"/>
          </a:p>
        </p:txBody>
      </p:sp>
    </p:spTree>
    <p:extLst>
      <p:ext uri="{BB962C8B-B14F-4D97-AF65-F5344CB8AC3E}">
        <p14:creationId xmlns:p14="http://schemas.microsoft.com/office/powerpoint/2010/main" val="732889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Kevin to add a quote</a:t>
            </a:r>
          </a:p>
          <a:p>
            <a:r>
              <a:rPr lang="en-US" sz="1200" kern="1200" dirty="0">
                <a:solidFill>
                  <a:schemeClr val="tx1"/>
                </a:solidFill>
                <a:effectLst/>
                <a:latin typeface="+mn-lt"/>
                <a:ea typeface="+mn-ea"/>
                <a:cs typeface="+mn-cs"/>
              </a:rPr>
              <a:t>Give a girl the right shoes (data!), and she can conquer the world. Marilyn Monroe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Read more at: https://</a:t>
            </a:r>
            <a:r>
              <a:rPr lang="en-US" sz="1200" kern="1200" dirty="0" err="1">
                <a:solidFill>
                  <a:schemeClr val="tx1"/>
                </a:solidFill>
                <a:effectLst/>
                <a:latin typeface="+mn-lt"/>
                <a:ea typeface="+mn-ea"/>
                <a:cs typeface="+mn-cs"/>
              </a:rPr>
              <a:t>www.brainyquote.com</a:t>
            </a:r>
            <a:r>
              <a:rPr lang="en-US" sz="1200" kern="1200" dirty="0">
                <a:solidFill>
                  <a:schemeClr val="tx1"/>
                </a:solidFill>
                <a:effectLst/>
                <a:latin typeface="+mn-lt"/>
                <a:ea typeface="+mn-ea"/>
                <a:cs typeface="+mn-cs"/>
              </a:rPr>
              <a:t>/authors/</a:t>
            </a:r>
            <a:r>
              <a:rPr lang="en-US" sz="1200" kern="1200" dirty="0" err="1">
                <a:solidFill>
                  <a:schemeClr val="tx1"/>
                </a:solidFill>
                <a:effectLst/>
                <a:latin typeface="+mn-lt"/>
                <a:ea typeface="+mn-ea"/>
                <a:cs typeface="+mn-cs"/>
              </a:rPr>
              <a:t>marilyn_monroe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795ECC7-ED1A-5B42-B65B-C82F55304D2C}" type="slidenum">
              <a:rPr lang="en-US" smtClean="0"/>
              <a:t>5</a:t>
            </a:fld>
            <a:endParaRPr lang="en-US"/>
          </a:p>
        </p:txBody>
      </p:sp>
    </p:spTree>
    <p:extLst>
      <p:ext uri="{BB962C8B-B14F-4D97-AF65-F5344CB8AC3E}">
        <p14:creationId xmlns:p14="http://schemas.microsoft.com/office/powerpoint/2010/main" val="103978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95ECC7-ED1A-5B42-B65B-C82F55304D2C}" type="slidenum">
              <a:rPr lang="en-US" smtClean="0"/>
              <a:t>6</a:t>
            </a:fld>
            <a:endParaRPr lang="en-US"/>
          </a:p>
        </p:txBody>
      </p:sp>
    </p:spTree>
    <p:extLst>
      <p:ext uri="{BB962C8B-B14F-4D97-AF65-F5344CB8AC3E}">
        <p14:creationId xmlns:p14="http://schemas.microsoft.com/office/powerpoint/2010/main" val="3403462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95ECC7-ED1A-5B42-B65B-C82F55304D2C}" type="slidenum">
              <a:rPr lang="en-US" smtClean="0"/>
              <a:t>9</a:t>
            </a:fld>
            <a:endParaRPr lang="en-US"/>
          </a:p>
        </p:txBody>
      </p:sp>
    </p:spTree>
    <p:extLst>
      <p:ext uri="{BB962C8B-B14F-4D97-AF65-F5344CB8AC3E}">
        <p14:creationId xmlns:p14="http://schemas.microsoft.com/office/powerpoint/2010/main" val="385151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 can you please help here, maybe add some headlines since the trump administration and the new EPA?`</a:t>
            </a:r>
          </a:p>
          <a:p>
            <a:endParaRPr lang="en-US" dirty="0"/>
          </a:p>
          <a:p>
            <a:r>
              <a:rPr lang="en-US" dirty="0"/>
              <a:t>https://</a:t>
            </a:r>
            <a:r>
              <a:rPr lang="en-US" dirty="0" err="1"/>
              <a:t>www.washingtonpost.com</a:t>
            </a:r>
            <a:r>
              <a:rPr lang="en-US" dirty="0"/>
              <a:t>/national/health-science/trump-signs-order-at-the-epa-to-dismantle-environmental-protections/2017/03/28/3ec30240-13e2-11e7-ada0-1489b735b3a3_story.html?utm_term=.e9b025a7e1f0</a:t>
            </a:r>
          </a:p>
          <a:p>
            <a:endParaRPr lang="en-US" dirty="0"/>
          </a:p>
          <a:p>
            <a:r>
              <a:rPr lang="en-US" dirty="0"/>
              <a:t>https://</a:t>
            </a:r>
            <a:r>
              <a:rPr lang="en-US" dirty="0" err="1"/>
              <a:t>www.nytimes.com</a:t>
            </a:r>
            <a:r>
              <a:rPr lang="en-US" dirty="0"/>
              <a:t>/2017/08/25/opinion/trump-</a:t>
            </a:r>
            <a:r>
              <a:rPr lang="en-US" dirty="0" err="1"/>
              <a:t>pruitt</a:t>
            </a:r>
            <a:r>
              <a:rPr lang="en-US" dirty="0"/>
              <a:t>-polluted-climate-.html</a:t>
            </a:r>
          </a:p>
          <a:p>
            <a:endParaRPr lang="en-US" dirty="0"/>
          </a:p>
          <a:p>
            <a:r>
              <a:rPr lang="en-US" dirty="0"/>
              <a:t>https://</a:t>
            </a:r>
            <a:r>
              <a:rPr lang="en-US" dirty="0" err="1"/>
              <a:t>www.scientificamerican.com</a:t>
            </a:r>
            <a:r>
              <a:rPr lang="en-US" dirty="0"/>
              <a:t>/article/trump-picks-foe-of-</a:t>
            </a:r>
            <a:r>
              <a:rPr lang="en-US" dirty="0" err="1"/>
              <a:t>obama</a:t>
            </a:r>
            <a:r>
              <a:rPr lang="en-US" dirty="0"/>
              <a:t>-climate-agenda-to-run-</a:t>
            </a:r>
            <a:r>
              <a:rPr lang="en-US" dirty="0" err="1"/>
              <a:t>epa</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1795ECC7-ED1A-5B42-B65B-C82F55304D2C}" type="slidenum">
              <a:rPr lang="en-US" smtClean="0"/>
              <a:t>11</a:t>
            </a:fld>
            <a:endParaRPr lang="en-US"/>
          </a:p>
        </p:txBody>
      </p:sp>
    </p:spTree>
    <p:extLst>
      <p:ext uri="{BB962C8B-B14F-4D97-AF65-F5344CB8AC3E}">
        <p14:creationId xmlns:p14="http://schemas.microsoft.com/office/powerpoint/2010/main" val="188559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ea typeface="Songti TC" panose="02010600040101010101" pitchFamily="2" charset="-120"/>
                <a:cs typeface="Apple Chancery" panose="03020702040506060504" pitchFamily="66" charset="-79"/>
              </a:rPr>
              <a:t>Work on important problems</a:t>
            </a:r>
            <a:r>
              <a:rPr lang="en-US" dirty="0">
                <a:ea typeface="Songti TC" panose="02010600040101010101" pitchFamily="2" charset="-120"/>
                <a:cs typeface="Apple Chancery" panose="03020702040506060504" pitchFamily="66" charset="-79"/>
              </a:rPr>
              <a:t>: they are the ones that lead to methodological and transformative innovation</a:t>
            </a:r>
          </a:p>
          <a:p>
            <a:r>
              <a:rPr lang="en-US" u="sng" dirty="0">
                <a:ea typeface="Songti TC" panose="02010600040101010101" pitchFamily="2" charset="-120"/>
                <a:cs typeface="Apple Chancery" panose="03020702040506060504" pitchFamily="66" charset="-79"/>
              </a:rPr>
              <a:t>Aim high</a:t>
            </a:r>
            <a:r>
              <a:rPr lang="en-US" dirty="0">
                <a:ea typeface="Songti TC" panose="02010600040101010101" pitchFamily="2" charset="-120"/>
                <a:cs typeface="Apple Chancery" panose="03020702040506060504" pitchFamily="66" charset="-79"/>
              </a:rPr>
              <a:t>: use your talent for the social good, and remember now </a:t>
            </a:r>
            <a:r>
              <a:rPr lang="en-US" i="1" dirty="0">
                <a:ea typeface="Songti TC" panose="02010600040101010101" pitchFamily="2" charset="-120"/>
                <a:cs typeface="Apple Chancery" panose="03020702040506060504" pitchFamily="66" charset="-79"/>
              </a:rPr>
              <a:t>you can </a:t>
            </a:r>
            <a:r>
              <a:rPr lang="en-US" dirty="0">
                <a:ea typeface="Songti TC" panose="02010600040101010101" pitchFamily="2" charset="-120"/>
                <a:cs typeface="Apple Chancery" panose="03020702040506060504" pitchFamily="66" charset="-79"/>
              </a:rPr>
              <a:t>because there is data</a:t>
            </a:r>
          </a:p>
          <a:p>
            <a:r>
              <a:rPr lang="en-US" u="sng" dirty="0">
                <a:ea typeface="Songti TC" panose="02010600040101010101" pitchFamily="2" charset="-120"/>
                <a:cs typeface="Apple Chancery" panose="03020702040506060504" pitchFamily="66" charset="-79"/>
              </a:rPr>
              <a:t>Never compromise integrity and rigor</a:t>
            </a:r>
            <a:r>
              <a:rPr lang="en-US" dirty="0">
                <a:ea typeface="Songti TC" panose="02010600040101010101" pitchFamily="2" charset="-120"/>
                <a:cs typeface="Apple Chancery" panose="03020702040506060504" pitchFamily="66" charset="-79"/>
              </a:rPr>
              <a:t>: resist the anxiety of publishing at all cost</a:t>
            </a:r>
          </a:p>
          <a:p>
            <a:r>
              <a:rPr lang="en-US" u="sng" dirty="0">
                <a:ea typeface="Songti TC" panose="02010600040101010101" pitchFamily="2" charset="-120"/>
                <a:cs typeface="Apple Chancery" panose="03020702040506060504" pitchFamily="66" charset="-79"/>
              </a:rPr>
              <a:t>Embrace diversity</a:t>
            </a:r>
            <a:r>
              <a:rPr lang="en-US" dirty="0">
                <a:ea typeface="Songti TC" panose="02010600040101010101" pitchFamily="2" charset="-120"/>
                <a:cs typeface="Apple Chancery" panose="03020702040506060504" pitchFamily="66" charset="-79"/>
              </a:rPr>
              <a:t>: it will lead to better science and a better world</a:t>
            </a:r>
          </a:p>
          <a:p>
            <a:r>
              <a:rPr lang="en-US" u="sng" dirty="0">
                <a:ea typeface="Songti TC" panose="02010600040101010101" pitchFamily="2" charset="-120"/>
                <a:cs typeface="Apple Chancery" panose="03020702040506060504" pitchFamily="66" charset="-79"/>
              </a:rPr>
              <a:t>Empower your mentees</a:t>
            </a:r>
            <a:r>
              <a:rPr lang="en-US" dirty="0">
                <a:ea typeface="Songti TC" panose="02010600040101010101" pitchFamily="2" charset="-120"/>
                <a:cs typeface="Apple Chancery" panose="03020702040506060504" pitchFamily="66" charset="-79"/>
              </a:rPr>
              <a:t>: they learn by example</a:t>
            </a:r>
          </a:p>
          <a:p>
            <a:r>
              <a:rPr lang="en-US" u="sng" dirty="0">
                <a:ea typeface="Songti TC" panose="02010600040101010101" pitchFamily="2" charset="-120"/>
                <a:cs typeface="Apple Chancery" panose="03020702040506060504" pitchFamily="66" charset="-79"/>
              </a:rPr>
              <a:t>You can’t do it alone</a:t>
            </a:r>
            <a:r>
              <a:rPr lang="en-US" dirty="0">
                <a:ea typeface="Songti TC" panose="02010600040101010101" pitchFamily="2" charset="-120"/>
                <a:cs typeface="Apple Chancery" panose="03020702040506060504" pitchFamily="66" charset="-79"/>
              </a:rPr>
              <a:t>: family, friends and your pet matter</a:t>
            </a:r>
          </a:p>
          <a:p>
            <a:endParaRPr lang="en-US" dirty="0"/>
          </a:p>
        </p:txBody>
      </p:sp>
      <p:sp>
        <p:nvSpPr>
          <p:cNvPr id="4" name="Slide Number Placeholder 3"/>
          <p:cNvSpPr>
            <a:spLocks noGrp="1"/>
          </p:cNvSpPr>
          <p:nvPr>
            <p:ph type="sldNum" sz="quarter" idx="5"/>
          </p:nvPr>
        </p:nvSpPr>
        <p:spPr/>
        <p:txBody>
          <a:bodyPr/>
          <a:lstStyle/>
          <a:p>
            <a:fld id="{1795ECC7-ED1A-5B42-B65B-C82F55304D2C}" type="slidenum">
              <a:rPr lang="en-US" smtClean="0"/>
              <a:t>12</a:t>
            </a:fld>
            <a:endParaRPr lang="en-US"/>
          </a:p>
        </p:txBody>
      </p:sp>
    </p:spTree>
    <p:extLst>
      <p:ext uri="{BB962C8B-B14F-4D97-AF65-F5344CB8AC3E}">
        <p14:creationId xmlns:p14="http://schemas.microsoft.com/office/powerpoint/2010/main" val="161178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science: transitioning from a situation of testing an hypothesis and run a controlled experiment to data first</a:t>
            </a:r>
          </a:p>
        </p:txBody>
      </p:sp>
      <p:sp>
        <p:nvSpPr>
          <p:cNvPr id="4" name="Slide Number Placeholder 3"/>
          <p:cNvSpPr>
            <a:spLocks noGrp="1"/>
          </p:cNvSpPr>
          <p:nvPr>
            <p:ph type="sldNum" sz="quarter" idx="5"/>
          </p:nvPr>
        </p:nvSpPr>
        <p:spPr/>
        <p:txBody>
          <a:bodyPr/>
          <a:lstStyle/>
          <a:p>
            <a:fld id="{1795ECC7-ED1A-5B42-B65B-C82F55304D2C}" type="slidenum">
              <a:rPr lang="en-US" smtClean="0"/>
              <a:t>13</a:t>
            </a:fld>
            <a:endParaRPr lang="en-US"/>
          </a:p>
        </p:txBody>
      </p:sp>
    </p:spTree>
    <p:extLst>
      <p:ext uri="{BB962C8B-B14F-4D97-AF65-F5344CB8AC3E}">
        <p14:creationId xmlns:p14="http://schemas.microsoft.com/office/powerpoint/2010/main" val="248291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Reproducible workflows enable re-using code with new or updated inputs and make it easy to propogate error correction all the way down to tables, figures, and other final outputs.</a:t>
            </a:r>
          </a:p>
        </p:txBody>
      </p:sp>
      <p:sp>
        <p:nvSpPr>
          <p:cNvPr id="4" name="Slide Number Placeholder 3"/>
          <p:cNvSpPr>
            <a:spLocks noGrp="1"/>
          </p:cNvSpPr>
          <p:nvPr>
            <p:ph type="sldNum" sz="quarter" idx="5"/>
          </p:nvPr>
        </p:nvSpPr>
        <p:spPr/>
        <p:txBody>
          <a:bodyPr/>
          <a:lstStyle/>
          <a:p>
            <a:fld id="{1795ECC7-ED1A-5B42-B65B-C82F55304D2C}" type="slidenum">
              <a:rPr lang="en-US" smtClean="0"/>
              <a:t>17</a:t>
            </a:fld>
            <a:endParaRPr lang="en-US"/>
          </a:p>
        </p:txBody>
      </p:sp>
    </p:spTree>
    <p:extLst>
      <p:ext uri="{BB962C8B-B14F-4D97-AF65-F5344CB8AC3E}">
        <p14:creationId xmlns:p14="http://schemas.microsoft.com/office/powerpoint/2010/main" val="4013915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64294C4-06EE-B94D-9362-3B5F5149B327}" type="datetimeFigureOut">
              <a:rPr lang="en-US" smtClean="0"/>
              <a:pPr/>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FC22-35AE-8840-A937-78A9BF02441D}" type="slidenum">
              <a:rPr lang="en-US" smtClean="0"/>
              <a:pPr/>
              <a:t>‹#›</a:t>
            </a:fld>
            <a:endParaRPr lang="en-US"/>
          </a:p>
        </p:txBody>
      </p:sp>
    </p:spTree>
    <p:extLst>
      <p:ext uri="{BB962C8B-B14F-4D97-AF65-F5344CB8AC3E}">
        <p14:creationId xmlns:p14="http://schemas.microsoft.com/office/powerpoint/2010/main" val="77758536"/>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4294C4-06EE-B94D-9362-3B5F5149B327}" type="datetimeFigureOut">
              <a:rPr lang="en-US" smtClean="0"/>
              <a:pPr/>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FC22-35AE-8840-A937-78A9BF02441D}" type="slidenum">
              <a:rPr lang="en-US" smtClean="0"/>
              <a:pPr/>
              <a:t>‹#›</a:t>
            </a:fld>
            <a:endParaRPr lang="en-US"/>
          </a:p>
        </p:txBody>
      </p:sp>
    </p:spTree>
    <p:extLst>
      <p:ext uri="{BB962C8B-B14F-4D97-AF65-F5344CB8AC3E}">
        <p14:creationId xmlns:p14="http://schemas.microsoft.com/office/powerpoint/2010/main" val="1027759082"/>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4294C4-06EE-B94D-9362-3B5F5149B327}" type="datetimeFigureOut">
              <a:rPr lang="en-US" smtClean="0"/>
              <a:pPr/>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FC22-35AE-8840-A937-78A9BF02441D}" type="slidenum">
              <a:rPr lang="en-US" smtClean="0"/>
              <a:pPr/>
              <a:t>‹#›</a:t>
            </a:fld>
            <a:endParaRPr lang="en-US"/>
          </a:p>
        </p:txBody>
      </p:sp>
    </p:spTree>
    <p:extLst>
      <p:ext uri="{BB962C8B-B14F-4D97-AF65-F5344CB8AC3E}">
        <p14:creationId xmlns:p14="http://schemas.microsoft.com/office/powerpoint/2010/main" val="2479867429"/>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A415F46B-DE7A-4A4E-ABA9-4D66A832C031}" type="slidenum">
              <a:rPr lang="en-US"/>
              <a:pPr/>
              <a:t>‹#›</a:t>
            </a:fld>
            <a:endParaRPr lang="en-US"/>
          </a:p>
        </p:txBody>
      </p:sp>
    </p:spTree>
    <p:extLst>
      <p:ext uri="{BB962C8B-B14F-4D97-AF65-F5344CB8AC3E}">
        <p14:creationId xmlns:p14="http://schemas.microsoft.com/office/powerpoint/2010/main" val="1990096225"/>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hart Placeholder 2"/>
          <p:cNvSpPr>
            <a:spLocks noGrp="1"/>
          </p:cNvSpPr>
          <p:nvPr>
            <p:ph type="chart" idx="1"/>
          </p:nvPr>
        </p:nvSpPr>
        <p:spPr>
          <a:xfrm>
            <a:off x="457200" y="1600200"/>
            <a:ext cx="8229600" cy="4525963"/>
          </a:xfrm>
        </p:spPr>
        <p:txBody>
          <a:bodyPr/>
          <a:lstStyle/>
          <a:p>
            <a:pPr lvl="0"/>
            <a:r>
              <a:rPr lang="en-US" noProof="0"/>
              <a:t>Click icon to add chart</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3997A9B-BB6D-AE4D-AA64-8A31C152295C}" type="slidenum">
              <a:rPr lang="en-US"/>
              <a:pPr/>
              <a:t>‹#›</a:t>
            </a:fld>
            <a:endParaRPr lang="en-US"/>
          </a:p>
        </p:txBody>
      </p:sp>
    </p:spTree>
    <p:extLst>
      <p:ext uri="{BB962C8B-B14F-4D97-AF65-F5344CB8AC3E}">
        <p14:creationId xmlns:p14="http://schemas.microsoft.com/office/powerpoint/2010/main" val="926034896"/>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1">
    <p:spTree>
      <p:nvGrpSpPr>
        <p:cNvPr id="1" name="Shape 9"/>
        <p:cNvGrpSpPr/>
        <p:nvPr/>
      </p:nvGrpSpPr>
      <p:grpSpPr>
        <a:xfrm>
          <a:off x="0" y="0"/>
          <a:ext cx="0" cy="0"/>
          <a:chOff x="0" y="0"/>
          <a:chExt cx="0" cy="0"/>
        </a:xfrm>
      </p:grpSpPr>
      <p:sp>
        <p:nvSpPr>
          <p:cNvPr id="10" name="Shape 10"/>
          <p:cNvSpPr>
            <a:spLocks noGrp="1"/>
          </p:cNvSpPr>
          <p:nvPr>
            <p:ph type="pic" idx="2"/>
          </p:nvPr>
        </p:nvSpPr>
        <p:spPr>
          <a:xfrm>
            <a:off x="0" y="0"/>
            <a:ext cx="9144000" cy="6858000"/>
          </a:xfrm>
          <a:prstGeom prst="rect">
            <a:avLst/>
          </a:prstGeom>
          <a:solidFill>
            <a:srgbClr val="D8D8D8"/>
          </a:solidFill>
          <a:ln>
            <a:noFill/>
          </a:ln>
        </p:spPr>
        <p:txBody>
          <a:bodyPr wrap="square" lIns="91425" tIns="91425" rIns="91425" bIns="91425" anchor="ctr" anchorCtr="0"/>
          <a:lstStyle>
            <a:lvl1pPr marL="238125" marR="0" lvl="0" indent="-195263" algn="l" rtl="0">
              <a:lnSpc>
                <a:spcPct val="100000"/>
              </a:lnSpc>
              <a:spcBef>
                <a:spcPts val="2213"/>
              </a:spcBef>
              <a:spcAft>
                <a:spcPts val="0"/>
              </a:spcAft>
              <a:buClr>
                <a:schemeClr val="accent5"/>
              </a:buClr>
              <a:buSzPct val="75000"/>
              <a:buFont typeface="Helvetica Neue Light"/>
              <a:buChar char="•"/>
              <a:defRPr sz="900" b="0" i="0" u="none" strike="noStrike" cap="none">
                <a:solidFill>
                  <a:schemeClr val="accent5"/>
                </a:solidFill>
                <a:latin typeface="Helvetica Neue Light"/>
                <a:ea typeface="Helvetica Neue Light"/>
                <a:cs typeface="Helvetica Neue Light"/>
                <a:sym typeface="Helvetica Neue Light"/>
              </a:defRPr>
            </a:lvl1pPr>
            <a:lvl2pPr marL="476250" marR="0" lvl="1" indent="-145256" algn="l" rtl="0">
              <a:lnSpc>
                <a:spcPct val="100000"/>
              </a:lnSpc>
              <a:spcBef>
                <a:spcPts val="2213"/>
              </a:spcBef>
              <a:spcAft>
                <a:spcPts val="0"/>
              </a:spcAft>
              <a:buClr>
                <a:srgbClr val="000000"/>
              </a:buClr>
              <a:buSzPct val="75000"/>
              <a:buFont typeface="Helvetica Neue Light"/>
              <a:buChar char="•"/>
              <a:defRPr sz="1950" b="0" i="0" u="none" strike="noStrike" cap="none">
                <a:solidFill>
                  <a:srgbClr val="000000"/>
                </a:solidFill>
                <a:latin typeface="Helvetica Neue Light"/>
                <a:ea typeface="Helvetica Neue Light"/>
                <a:cs typeface="Helvetica Neue Light"/>
                <a:sym typeface="Helvetica Neue Light"/>
              </a:defRPr>
            </a:lvl2pPr>
            <a:lvl3pPr marL="714375" marR="0" lvl="2" indent="-145256" algn="l" rtl="0">
              <a:lnSpc>
                <a:spcPct val="100000"/>
              </a:lnSpc>
              <a:spcBef>
                <a:spcPts val="2213"/>
              </a:spcBef>
              <a:spcAft>
                <a:spcPts val="0"/>
              </a:spcAft>
              <a:buClr>
                <a:srgbClr val="000000"/>
              </a:buClr>
              <a:buSzPct val="75000"/>
              <a:buFont typeface="Helvetica Neue Light"/>
              <a:buChar char="•"/>
              <a:defRPr sz="1950" b="0" i="0" u="none" strike="noStrike" cap="none">
                <a:solidFill>
                  <a:srgbClr val="000000"/>
                </a:solidFill>
                <a:latin typeface="Helvetica Neue Light"/>
                <a:ea typeface="Helvetica Neue Light"/>
                <a:cs typeface="Helvetica Neue Light"/>
                <a:sym typeface="Helvetica Neue Light"/>
              </a:defRPr>
            </a:lvl3pPr>
            <a:lvl4pPr marL="952500" marR="0" lvl="3" indent="-145256" algn="l" rtl="0">
              <a:lnSpc>
                <a:spcPct val="100000"/>
              </a:lnSpc>
              <a:spcBef>
                <a:spcPts val="2213"/>
              </a:spcBef>
              <a:spcAft>
                <a:spcPts val="0"/>
              </a:spcAft>
              <a:buClr>
                <a:srgbClr val="000000"/>
              </a:buClr>
              <a:buSzPct val="75000"/>
              <a:buFont typeface="Helvetica Neue Light"/>
              <a:buChar char="•"/>
              <a:defRPr sz="1950" b="0" i="0" u="none" strike="noStrike" cap="none">
                <a:solidFill>
                  <a:srgbClr val="000000"/>
                </a:solidFill>
                <a:latin typeface="Helvetica Neue Light"/>
                <a:ea typeface="Helvetica Neue Light"/>
                <a:cs typeface="Helvetica Neue Light"/>
                <a:sym typeface="Helvetica Neue Light"/>
              </a:defRPr>
            </a:lvl4pPr>
            <a:lvl5pPr marL="1190625" marR="0" lvl="4" indent="-145256" algn="l" rtl="0">
              <a:lnSpc>
                <a:spcPct val="100000"/>
              </a:lnSpc>
              <a:spcBef>
                <a:spcPts val="2213"/>
              </a:spcBef>
              <a:spcAft>
                <a:spcPts val="0"/>
              </a:spcAft>
              <a:buClr>
                <a:srgbClr val="000000"/>
              </a:buClr>
              <a:buSzPct val="75000"/>
              <a:buFont typeface="Helvetica Neue Light"/>
              <a:buChar char="•"/>
              <a:defRPr sz="1950" b="0" i="0" u="none" strike="noStrike" cap="none">
                <a:solidFill>
                  <a:srgbClr val="000000"/>
                </a:solidFill>
                <a:latin typeface="Helvetica Neue Light"/>
                <a:ea typeface="Helvetica Neue Light"/>
                <a:cs typeface="Helvetica Neue Light"/>
                <a:sym typeface="Helvetica Neue Light"/>
              </a:defRPr>
            </a:lvl5pPr>
            <a:lvl6pPr marL="1428750" marR="0" lvl="5" indent="-145256" algn="l" rtl="0">
              <a:lnSpc>
                <a:spcPct val="100000"/>
              </a:lnSpc>
              <a:spcBef>
                <a:spcPts val="2213"/>
              </a:spcBef>
              <a:spcAft>
                <a:spcPts val="0"/>
              </a:spcAft>
              <a:buClr>
                <a:srgbClr val="000000"/>
              </a:buClr>
              <a:buSzPct val="75000"/>
              <a:buFont typeface="Helvetica Neue Light"/>
              <a:buChar char="•"/>
              <a:defRPr sz="1950" b="0" i="0" u="none" strike="noStrike" cap="none">
                <a:solidFill>
                  <a:srgbClr val="000000"/>
                </a:solidFill>
                <a:latin typeface="Helvetica Neue Light"/>
                <a:ea typeface="Helvetica Neue Light"/>
                <a:cs typeface="Helvetica Neue Light"/>
                <a:sym typeface="Helvetica Neue Light"/>
              </a:defRPr>
            </a:lvl6pPr>
            <a:lvl7pPr marL="1666875" marR="0" lvl="6" indent="-145256" algn="l" rtl="0">
              <a:lnSpc>
                <a:spcPct val="100000"/>
              </a:lnSpc>
              <a:spcBef>
                <a:spcPts val="2213"/>
              </a:spcBef>
              <a:spcAft>
                <a:spcPts val="0"/>
              </a:spcAft>
              <a:buClr>
                <a:srgbClr val="000000"/>
              </a:buClr>
              <a:buSzPct val="75000"/>
              <a:buFont typeface="Helvetica Neue Light"/>
              <a:buChar char="•"/>
              <a:defRPr sz="1950" b="0" i="0" u="none" strike="noStrike" cap="none">
                <a:solidFill>
                  <a:srgbClr val="000000"/>
                </a:solidFill>
                <a:latin typeface="Helvetica Neue Light"/>
                <a:ea typeface="Helvetica Neue Light"/>
                <a:cs typeface="Helvetica Neue Light"/>
                <a:sym typeface="Helvetica Neue Light"/>
              </a:defRPr>
            </a:lvl7pPr>
            <a:lvl8pPr marL="1905000" marR="0" lvl="7" indent="-145256" algn="l" rtl="0">
              <a:lnSpc>
                <a:spcPct val="100000"/>
              </a:lnSpc>
              <a:spcBef>
                <a:spcPts val="2213"/>
              </a:spcBef>
              <a:spcAft>
                <a:spcPts val="0"/>
              </a:spcAft>
              <a:buClr>
                <a:srgbClr val="000000"/>
              </a:buClr>
              <a:buSzPct val="75000"/>
              <a:buFont typeface="Helvetica Neue Light"/>
              <a:buChar char="•"/>
              <a:defRPr sz="1950" b="0" i="0" u="none" strike="noStrike" cap="none">
                <a:solidFill>
                  <a:srgbClr val="000000"/>
                </a:solidFill>
                <a:latin typeface="Helvetica Neue Light"/>
                <a:ea typeface="Helvetica Neue Light"/>
                <a:cs typeface="Helvetica Neue Light"/>
                <a:sym typeface="Helvetica Neue Light"/>
              </a:defRPr>
            </a:lvl8pPr>
            <a:lvl9pPr marL="2143125" marR="0" lvl="8" indent="-145256" algn="l" rtl="0">
              <a:lnSpc>
                <a:spcPct val="100000"/>
              </a:lnSpc>
              <a:spcBef>
                <a:spcPts val="2213"/>
              </a:spcBef>
              <a:spcAft>
                <a:spcPts val="0"/>
              </a:spcAft>
              <a:buClr>
                <a:srgbClr val="000000"/>
              </a:buClr>
              <a:buSzPct val="75000"/>
              <a:buFont typeface="Helvetica Neue Light"/>
              <a:buChar char="•"/>
              <a:defRPr sz="195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extLst>
      <p:ext uri="{BB962C8B-B14F-4D97-AF65-F5344CB8AC3E}">
        <p14:creationId xmlns:p14="http://schemas.microsoft.com/office/powerpoint/2010/main" val="3353543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4294C4-06EE-B94D-9362-3B5F5149B327}" type="datetimeFigureOut">
              <a:rPr lang="en-US" smtClean="0"/>
              <a:pPr/>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FC22-35AE-8840-A937-78A9BF02441D}" type="slidenum">
              <a:rPr lang="en-US" smtClean="0"/>
              <a:pPr/>
              <a:t>‹#›</a:t>
            </a:fld>
            <a:endParaRPr lang="en-US"/>
          </a:p>
        </p:txBody>
      </p:sp>
    </p:spTree>
    <p:extLst>
      <p:ext uri="{BB962C8B-B14F-4D97-AF65-F5344CB8AC3E}">
        <p14:creationId xmlns:p14="http://schemas.microsoft.com/office/powerpoint/2010/main" val="3536883920"/>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4294C4-06EE-B94D-9362-3B5F5149B327}" type="datetimeFigureOut">
              <a:rPr lang="en-US" smtClean="0"/>
              <a:pPr/>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FC22-35AE-8840-A937-78A9BF02441D}" type="slidenum">
              <a:rPr lang="en-US" smtClean="0"/>
              <a:pPr/>
              <a:t>‹#›</a:t>
            </a:fld>
            <a:endParaRPr lang="en-US"/>
          </a:p>
        </p:txBody>
      </p:sp>
    </p:spTree>
    <p:extLst>
      <p:ext uri="{BB962C8B-B14F-4D97-AF65-F5344CB8AC3E}">
        <p14:creationId xmlns:p14="http://schemas.microsoft.com/office/powerpoint/2010/main" val="3416266109"/>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4294C4-06EE-B94D-9362-3B5F5149B327}" type="datetimeFigureOut">
              <a:rPr lang="en-US" smtClean="0"/>
              <a:pPr/>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FC22-35AE-8840-A937-78A9BF02441D}" type="slidenum">
              <a:rPr lang="en-US" smtClean="0"/>
              <a:pPr/>
              <a:t>‹#›</a:t>
            </a:fld>
            <a:endParaRPr lang="en-US"/>
          </a:p>
        </p:txBody>
      </p:sp>
    </p:spTree>
    <p:extLst>
      <p:ext uri="{BB962C8B-B14F-4D97-AF65-F5344CB8AC3E}">
        <p14:creationId xmlns:p14="http://schemas.microsoft.com/office/powerpoint/2010/main" val="673996705"/>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4294C4-06EE-B94D-9362-3B5F5149B327}" type="datetimeFigureOut">
              <a:rPr lang="en-US" smtClean="0"/>
              <a:pPr/>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CFC22-35AE-8840-A937-78A9BF02441D}" type="slidenum">
              <a:rPr lang="en-US" smtClean="0"/>
              <a:pPr/>
              <a:t>‹#›</a:t>
            </a:fld>
            <a:endParaRPr lang="en-US"/>
          </a:p>
        </p:txBody>
      </p:sp>
    </p:spTree>
    <p:extLst>
      <p:ext uri="{BB962C8B-B14F-4D97-AF65-F5344CB8AC3E}">
        <p14:creationId xmlns:p14="http://schemas.microsoft.com/office/powerpoint/2010/main" val="1191440922"/>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4294C4-06EE-B94D-9362-3B5F5149B327}" type="datetimeFigureOut">
              <a:rPr lang="en-US" smtClean="0"/>
              <a:pPr/>
              <a:t>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CFC22-35AE-8840-A937-78A9BF02441D}" type="slidenum">
              <a:rPr lang="en-US" smtClean="0"/>
              <a:pPr/>
              <a:t>‹#›</a:t>
            </a:fld>
            <a:endParaRPr lang="en-US"/>
          </a:p>
        </p:txBody>
      </p:sp>
    </p:spTree>
    <p:extLst>
      <p:ext uri="{BB962C8B-B14F-4D97-AF65-F5344CB8AC3E}">
        <p14:creationId xmlns:p14="http://schemas.microsoft.com/office/powerpoint/2010/main" val="3809232243"/>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4294C4-06EE-B94D-9362-3B5F5149B327}" type="datetimeFigureOut">
              <a:rPr lang="en-US" smtClean="0"/>
              <a:pPr/>
              <a:t>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CFC22-35AE-8840-A937-78A9BF02441D}" type="slidenum">
              <a:rPr lang="en-US" smtClean="0"/>
              <a:pPr/>
              <a:t>‹#›</a:t>
            </a:fld>
            <a:endParaRPr lang="en-US"/>
          </a:p>
        </p:txBody>
      </p:sp>
    </p:spTree>
    <p:extLst>
      <p:ext uri="{BB962C8B-B14F-4D97-AF65-F5344CB8AC3E}">
        <p14:creationId xmlns:p14="http://schemas.microsoft.com/office/powerpoint/2010/main" val="4187283968"/>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4294C4-06EE-B94D-9362-3B5F5149B327}" type="datetimeFigureOut">
              <a:rPr lang="en-US" smtClean="0"/>
              <a:pPr/>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FC22-35AE-8840-A937-78A9BF02441D}" type="slidenum">
              <a:rPr lang="en-US" smtClean="0"/>
              <a:pPr/>
              <a:t>‹#›</a:t>
            </a:fld>
            <a:endParaRPr lang="en-US"/>
          </a:p>
        </p:txBody>
      </p:sp>
    </p:spTree>
    <p:extLst>
      <p:ext uri="{BB962C8B-B14F-4D97-AF65-F5344CB8AC3E}">
        <p14:creationId xmlns:p14="http://schemas.microsoft.com/office/powerpoint/2010/main" val="1263303812"/>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4294C4-06EE-B94D-9362-3B5F5149B327}" type="datetimeFigureOut">
              <a:rPr lang="en-US" smtClean="0"/>
              <a:pPr/>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FC22-35AE-8840-A937-78A9BF02441D}" type="slidenum">
              <a:rPr lang="en-US" smtClean="0"/>
              <a:pPr/>
              <a:t>‹#›</a:t>
            </a:fld>
            <a:endParaRPr lang="en-US"/>
          </a:p>
        </p:txBody>
      </p:sp>
    </p:spTree>
    <p:extLst>
      <p:ext uri="{BB962C8B-B14F-4D97-AF65-F5344CB8AC3E}">
        <p14:creationId xmlns:p14="http://schemas.microsoft.com/office/powerpoint/2010/main" val="2800046585"/>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294C4-06EE-B94D-9362-3B5F5149B327}" type="datetimeFigureOut">
              <a:rPr lang="en-US" smtClean="0"/>
              <a:pPr/>
              <a:t>1/23/20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CFC22-35AE-8840-A937-78A9BF02441D}" type="slidenum">
              <a:rPr lang="en-US" smtClean="0"/>
              <a:pPr/>
              <a:t>‹#›</a:t>
            </a:fld>
            <a:endParaRPr lang="en-US"/>
          </a:p>
        </p:txBody>
      </p:sp>
    </p:spTree>
    <p:extLst>
      <p:ext uri="{BB962C8B-B14F-4D97-AF65-F5344CB8AC3E}">
        <p14:creationId xmlns:p14="http://schemas.microsoft.com/office/powerpoint/2010/main" val="95315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hyperlink" Target="http://www.nejm.org/doi/full/10.1056/NEJMoa1702747"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hyperlink" Target="https://www.google.com/url?sa=i&amp;rct=j&amp;q=&amp;esrc=s&amp;source=images&amp;cd=&amp;ved=0ahUKEwiU9pmLh9_WAhUk64MKHQB-DlEQjRwIBw&amp;url=http://wacandido.blogspot.com/2010/04/acaso-x-destino.html&amp;psig=AOvVaw3s9DFeCH_k21jAWfD6WfWV&amp;ust=1507484356971136"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imgres?imgurl=https://epiresearch.org/wp-content/uploads/2017/01/tcox-1.jpg&amp;imgrefurl=https://epiresearch.org/annual-meeting/archives-2/2018-meeting/ser-faculty/tony-cox/&amp;docid=UZC24xQpCNn6gM&amp;tbnid=EsVm3vjtliYb0M:&amp;vet=1&amp;w=150&amp;h=200&amp;client=firefox-b-1-ab&amp;bih=657&amp;biw=1280&amp;ved=2ahUKEwi31ZLCw5LhAhUMoYMKHT4GBjcQxiAoBXoECAEQGQ&amp;iact=c&amp;ictx=1"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8.tiff"/><Relationship Id="rId3" Type="http://schemas.openxmlformats.org/officeDocument/2006/relationships/image" Target="../media/image29.tiff"/><Relationship Id="rId7" Type="http://schemas.openxmlformats.org/officeDocument/2006/relationships/image" Target="../media/image33.jpeg"/><Relationship Id="rId12" Type="http://schemas.openxmlformats.org/officeDocument/2006/relationships/image" Target="../media/image37.tiff"/><Relationship Id="rId17" Type="http://schemas.openxmlformats.org/officeDocument/2006/relationships/image" Target="../media/image42.tiff"/><Relationship Id="rId2" Type="http://schemas.openxmlformats.org/officeDocument/2006/relationships/notesSlide" Target="../notesSlides/notesSlide10.xml"/><Relationship Id="rId16" Type="http://schemas.openxmlformats.org/officeDocument/2006/relationships/image" Target="../media/image41.tiff"/><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6.tiff"/><Relationship Id="rId5" Type="http://schemas.openxmlformats.org/officeDocument/2006/relationships/image" Target="../media/image31.tiff"/><Relationship Id="rId15" Type="http://schemas.openxmlformats.org/officeDocument/2006/relationships/image" Target="../media/image40.tiff"/><Relationship Id="rId10" Type="http://schemas.openxmlformats.org/officeDocument/2006/relationships/image" Target="../media/image35.tiff"/><Relationship Id="rId4" Type="http://schemas.openxmlformats.org/officeDocument/2006/relationships/image" Target="../media/image30.tiff"/><Relationship Id="rId9" Type="http://schemas.openxmlformats.org/officeDocument/2006/relationships/image" Target="../media/image34.tiff"/><Relationship Id="rId14" Type="http://schemas.openxmlformats.org/officeDocument/2006/relationships/image" Target="../media/image39.tiff"/></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4036" y="1383411"/>
            <a:ext cx="8348364" cy="905581"/>
          </a:xfrm>
        </p:spPr>
        <p:txBody>
          <a:bodyPr>
            <a:normAutofit fontScale="90000"/>
          </a:bodyPr>
          <a:lstStyle/>
          <a:p>
            <a:r>
              <a:rPr lang="en-US" dirty="0"/>
              <a:t>Data Science and Air Pollution Policy:</a:t>
            </a:r>
            <a:br>
              <a:rPr lang="en-US" dirty="0"/>
            </a:br>
            <a:r>
              <a:rPr lang="en-US" dirty="0"/>
              <a:t>My Journey</a:t>
            </a:r>
            <a:br>
              <a:rPr lang="en-US" dirty="0"/>
            </a:br>
            <a:endParaRPr lang="en-US" dirty="0"/>
          </a:p>
        </p:txBody>
      </p:sp>
      <p:sp>
        <p:nvSpPr>
          <p:cNvPr id="3" name="Subtitle 2"/>
          <p:cNvSpPr>
            <a:spLocks noGrp="1"/>
          </p:cNvSpPr>
          <p:nvPr>
            <p:ph type="subTitle" idx="1"/>
          </p:nvPr>
        </p:nvSpPr>
        <p:spPr>
          <a:xfrm>
            <a:off x="1407307" y="2894895"/>
            <a:ext cx="6407426" cy="1899202"/>
          </a:xfrm>
        </p:spPr>
        <p:txBody>
          <a:bodyPr vert="horz" lIns="91440" tIns="45720" rIns="91440" bIns="45720" rtlCol="0" anchor="t">
            <a:normAutofit fontScale="77500" lnSpcReduction="20000"/>
          </a:bodyPr>
          <a:lstStyle/>
          <a:p>
            <a:r>
              <a:rPr lang="en-US" dirty="0">
                <a:solidFill>
                  <a:schemeClr val="tx1"/>
                </a:solidFill>
              </a:rPr>
              <a:t>Francesca Dominici, PhD</a:t>
            </a:r>
          </a:p>
          <a:p>
            <a:r>
              <a:rPr lang="en-US" dirty="0">
                <a:solidFill>
                  <a:schemeClr val="tx1">
                    <a:lumMod val="50000"/>
                    <a:lumOff val="50000"/>
                  </a:schemeClr>
                </a:solidFill>
              </a:rPr>
              <a:t>Clarence James Gamble Professor of Biostatistics, Population and Data Science</a:t>
            </a:r>
            <a:br>
              <a:rPr lang="en-US" dirty="0">
                <a:solidFill>
                  <a:schemeClr val="tx1">
                    <a:lumMod val="50000"/>
                    <a:lumOff val="50000"/>
                  </a:schemeClr>
                </a:solidFill>
              </a:rPr>
            </a:br>
            <a:r>
              <a:rPr lang="en-US" dirty="0">
                <a:solidFill>
                  <a:schemeClr val="tx1">
                    <a:lumMod val="50000"/>
                    <a:lumOff val="50000"/>
                  </a:schemeClr>
                </a:solidFill>
              </a:rPr>
              <a:t>Harvard T.H. Chan School of Public Health</a:t>
            </a:r>
            <a:endParaRPr lang="en-US" dirty="0">
              <a:solidFill>
                <a:schemeClr val="tx1">
                  <a:lumMod val="50000"/>
                  <a:lumOff val="50000"/>
                </a:schemeClr>
              </a:solidFill>
              <a:cs typeface="Calibri"/>
            </a:endParaRPr>
          </a:p>
          <a:p>
            <a:r>
              <a:rPr lang="en-US" dirty="0">
                <a:solidFill>
                  <a:schemeClr val="tx1">
                    <a:lumMod val="50000"/>
                    <a:lumOff val="50000"/>
                  </a:schemeClr>
                </a:solidFill>
              </a:rPr>
              <a:t>Co-Director Harvard Data Science Initiative</a:t>
            </a:r>
            <a:endParaRPr lang="en-US" dirty="0">
              <a:solidFill>
                <a:schemeClr val="tx1">
                  <a:lumMod val="50000"/>
                  <a:lumOff val="50000"/>
                </a:schemeClr>
              </a:solidFill>
              <a:cs typeface="Calibri"/>
            </a:endParaRPr>
          </a:p>
          <a:p>
            <a:endParaRPr lang="en-US"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89" y="5100323"/>
            <a:ext cx="4625009" cy="939232"/>
          </a:xfrm>
          <a:prstGeom prst="rect">
            <a:avLst/>
          </a:prstGeom>
        </p:spPr>
      </p:pic>
    </p:spTree>
    <p:extLst>
      <p:ext uri="{BB962C8B-B14F-4D97-AF65-F5344CB8AC3E}">
        <p14:creationId xmlns:p14="http://schemas.microsoft.com/office/powerpoint/2010/main" val="12744047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94" y="311111"/>
            <a:ext cx="4365261" cy="34845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795662"/>
            <a:ext cx="3285632" cy="30623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918" y="2053386"/>
            <a:ext cx="4077836" cy="2303461"/>
          </a:xfrm>
          <a:prstGeom prst="rect">
            <a:avLst/>
          </a:prstGeom>
        </p:spPr>
      </p:pic>
      <p:sp>
        <p:nvSpPr>
          <p:cNvPr id="2" name="TextBox 1"/>
          <p:cNvSpPr txBox="1"/>
          <p:nvPr/>
        </p:nvSpPr>
        <p:spPr>
          <a:xfrm>
            <a:off x="4069977" y="4643718"/>
            <a:ext cx="4823012" cy="1200329"/>
          </a:xfrm>
          <a:prstGeom prst="rect">
            <a:avLst/>
          </a:prstGeom>
          <a:noFill/>
        </p:spPr>
        <p:txBody>
          <a:bodyPr wrap="square" rtlCol="0" anchor="t">
            <a:spAutoFit/>
          </a:bodyPr>
          <a:lstStyle/>
          <a:p>
            <a:r>
              <a:rPr lang="en-US" dirty="0"/>
              <a:t>Senator Cory Booker talking about the </a:t>
            </a:r>
            <a:r>
              <a:rPr lang="en-US" dirty="0">
                <a:hlinkClick r:id="rId5"/>
              </a:rPr>
              <a:t>NEJM study</a:t>
            </a:r>
            <a:r>
              <a:rPr lang="en-US" dirty="0"/>
              <a:t> at a hearing on the nominations of Kathleen Hartnett White to be a Member of the Council on Environmental Quality.</a:t>
            </a:r>
          </a:p>
        </p:txBody>
      </p:sp>
    </p:spTree>
    <p:extLst>
      <p:ext uri="{BB962C8B-B14F-4D97-AF65-F5344CB8AC3E}">
        <p14:creationId xmlns:p14="http://schemas.microsoft.com/office/powerpoint/2010/main" val="1859519878"/>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C2BC5-8D5F-C147-B09F-19AA06F9F516}"/>
              </a:ext>
            </a:extLst>
          </p:cNvPr>
          <p:cNvSpPr>
            <a:spLocks noGrp="1"/>
          </p:cNvSpPr>
          <p:nvPr>
            <p:ph type="title"/>
          </p:nvPr>
        </p:nvSpPr>
        <p:spPr/>
        <p:txBody>
          <a:bodyPr/>
          <a:lstStyle/>
          <a:p>
            <a:r>
              <a:rPr lang="en-US" dirty="0"/>
              <a:t>The current political climate</a:t>
            </a:r>
          </a:p>
        </p:txBody>
      </p:sp>
      <p:pic>
        <p:nvPicPr>
          <p:cNvPr id="5" name="Picture 4">
            <a:extLst>
              <a:ext uri="{FF2B5EF4-FFF2-40B4-BE49-F238E27FC236}">
                <a16:creationId xmlns:a16="http://schemas.microsoft.com/office/drawing/2014/main" id="{2EC19305-E216-7E41-88EB-A8C364AD00CB}"/>
              </a:ext>
            </a:extLst>
          </p:cNvPr>
          <p:cNvPicPr>
            <a:picLocks noChangeAspect="1"/>
          </p:cNvPicPr>
          <p:nvPr/>
        </p:nvPicPr>
        <p:blipFill>
          <a:blip r:embed="rId3"/>
          <a:stretch>
            <a:fillRect/>
          </a:stretch>
        </p:blipFill>
        <p:spPr>
          <a:xfrm>
            <a:off x="1581150" y="1417638"/>
            <a:ext cx="5981700" cy="1879600"/>
          </a:xfrm>
          <a:prstGeom prst="rect">
            <a:avLst/>
          </a:prstGeom>
        </p:spPr>
      </p:pic>
      <p:pic>
        <p:nvPicPr>
          <p:cNvPr id="7" name="Picture 6">
            <a:extLst>
              <a:ext uri="{FF2B5EF4-FFF2-40B4-BE49-F238E27FC236}">
                <a16:creationId xmlns:a16="http://schemas.microsoft.com/office/drawing/2014/main" id="{9085FD02-1AD2-494A-8100-21CED2FE6B62}"/>
              </a:ext>
            </a:extLst>
          </p:cNvPr>
          <p:cNvPicPr>
            <a:picLocks noChangeAspect="1"/>
          </p:cNvPicPr>
          <p:nvPr/>
        </p:nvPicPr>
        <p:blipFill>
          <a:blip r:embed="rId4"/>
          <a:stretch>
            <a:fillRect/>
          </a:stretch>
        </p:blipFill>
        <p:spPr>
          <a:xfrm>
            <a:off x="0" y="3527341"/>
            <a:ext cx="9144000" cy="1182414"/>
          </a:xfrm>
          <a:prstGeom prst="rect">
            <a:avLst/>
          </a:prstGeom>
        </p:spPr>
      </p:pic>
      <p:pic>
        <p:nvPicPr>
          <p:cNvPr id="9" name="Picture 8">
            <a:extLst>
              <a:ext uri="{FF2B5EF4-FFF2-40B4-BE49-F238E27FC236}">
                <a16:creationId xmlns:a16="http://schemas.microsoft.com/office/drawing/2014/main" id="{3C2266E1-6206-1F44-B729-FAFC1000758A}"/>
              </a:ext>
            </a:extLst>
          </p:cNvPr>
          <p:cNvPicPr>
            <a:picLocks noChangeAspect="1"/>
          </p:cNvPicPr>
          <p:nvPr/>
        </p:nvPicPr>
        <p:blipFill>
          <a:blip r:embed="rId5"/>
          <a:stretch>
            <a:fillRect/>
          </a:stretch>
        </p:blipFill>
        <p:spPr>
          <a:xfrm>
            <a:off x="104931" y="5062087"/>
            <a:ext cx="9144000" cy="1560660"/>
          </a:xfrm>
          <a:prstGeom prst="rect">
            <a:avLst/>
          </a:prstGeom>
        </p:spPr>
      </p:pic>
      <p:sp>
        <p:nvSpPr>
          <p:cNvPr id="3" name="TextBox 2">
            <a:extLst>
              <a:ext uri="{FF2B5EF4-FFF2-40B4-BE49-F238E27FC236}">
                <a16:creationId xmlns:a16="http://schemas.microsoft.com/office/drawing/2014/main" id="{8A6C8432-0979-F84E-8402-5314A7F05AFF}"/>
              </a:ext>
            </a:extLst>
          </p:cNvPr>
          <p:cNvSpPr txBox="1"/>
          <p:nvPr/>
        </p:nvSpPr>
        <p:spPr>
          <a:xfrm>
            <a:off x="251022" y="1256277"/>
            <a:ext cx="1936620" cy="400110"/>
          </a:xfrm>
          <a:prstGeom prst="rect">
            <a:avLst/>
          </a:prstGeom>
          <a:noFill/>
        </p:spPr>
        <p:txBody>
          <a:bodyPr wrap="none" rtlCol="0">
            <a:spAutoFit/>
          </a:bodyPr>
          <a:lstStyle/>
          <a:p>
            <a:r>
              <a:rPr lang="en-US" sz="2000" i="1" dirty="0"/>
              <a:t>Washington post</a:t>
            </a:r>
          </a:p>
        </p:txBody>
      </p:sp>
      <p:sp>
        <p:nvSpPr>
          <p:cNvPr id="8" name="TextBox 7">
            <a:extLst>
              <a:ext uri="{FF2B5EF4-FFF2-40B4-BE49-F238E27FC236}">
                <a16:creationId xmlns:a16="http://schemas.microsoft.com/office/drawing/2014/main" id="{7033A0FF-A913-294F-9D4F-1742428A3EAA}"/>
              </a:ext>
            </a:extLst>
          </p:cNvPr>
          <p:cNvSpPr txBox="1"/>
          <p:nvPr/>
        </p:nvSpPr>
        <p:spPr>
          <a:xfrm>
            <a:off x="242049" y="3237471"/>
            <a:ext cx="2257221" cy="400110"/>
          </a:xfrm>
          <a:prstGeom prst="rect">
            <a:avLst/>
          </a:prstGeom>
          <a:noFill/>
        </p:spPr>
        <p:txBody>
          <a:bodyPr wrap="none" rtlCol="0">
            <a:spAutoFit/>
          </a:bodyPr>
          <a:lstStyle/>
          <a:p>
            <a:r>
              <a:rPr lang="en-US" sz="2000" i="1" dirty="0"/>
              <a:t>The New York Times</a:t>
            </a:r>
          </a:p>
        </p:txBody>
      </p:sp>
      <p:sp>
        <p:nvSpPr>
          <p:cNvPr id="10" name="TextBox 9">
            <a:extLst>
              <a:ext uri="{FF2B5EF4-FFF2-40B4-BE49-F238E27FC236}">
                <a16:creationId xmlns:a16="http://schemas.microsoft.com/office/drawing/2014/main" id="{13A83EE4-9671-4B4C-9890-7C02A5174007}"/>
              </a:ext>
            </a:extLst>
          </p:cNvPr>
          <p:cNvSpPr txBox="1"/>
          <p:nvPr/>
        </p:nvSpPr>
        <p:spPr>
          <a:xfrm>
            <a:off x="277915" y="4707689"/>
            <a:ext cx="2157065" cy="400110"/>
          </a:xfrm>
          <a:prstGeom prst="rect">
            <a:avLst/>
          </a:prstGeom>
          <a:noFill/>
        </p:spPr>
        <p:txBody>
          <a:bodyPr wrap="none" rtlCol="0">
            <a:spAutoFit/>
          </a:bodyPr>
          <a:lstStyle/>
          <a:p>
            <a:r>
              <a:rPr lang="en-US" sz="2000" i="1" dirty="0"/>
              <a:t>Scientific American</a:t>
            </a:r>
          </a:p>
        </p:txBody>
      </p:sp>
    </p:spTree>
    <p:extLst>
      <p:ext uri="{BB962C8B-B14F-4D97-AF65-F5344CB8AC3E}">
        <p14:creationId xmlns:p14="http://schemas.microsoft.com/office/powerpoint/2010/main" val="945589273"/>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2484D1-86E5-5948-A675-662611548A3B}"/>
              </a:ext>
            </a:extLst>
          </p:cNvPr>
          <p:cNvPicPr>
            <a:picLocks noChangeAspect="1"/>
          </p:cNvPicPr>
          <p:nvPr/>
        </p:nvPicPr>
        <p:blipFill>
          <a:blip r:embed="rId3"/>
          <a:stretch>
            <a:fillRect/>
          </a:stretch>
        </p:blipFill>
        <p:spPr>
          <a:xfrm>
            <a:off x="1362457" y="975602"/>
            <a:ext cx="5966459" cy="4428884"/>
          </a:xfrm>
          <a:prstGeom prst="rect">
            <a:avLst/>
          </a:prstGeom>
        </p:spPr>
      </p:pic>
      <p:sp>
        <p:nvSpPr>
          <p:cNvPr id="8" name="TextBox 7">
            <a:extLst>
              <a:ext uri="{FF2B5EF4-FFF2-40B4-BE49-F238E27FC236}">
                <a16:creationId xmlns:a16="http://schemas.microsoft.com/office/drawing/2014/main" id="{5F7985D4-46BA-7A43-AB17-F030F620DFD1}"/>
              </a:ext>
            </a:extLst>
          </p:cNvPr>
          <p:cNvSpPr txBox="1"/>
          <p:nvPr/>
        </p:nvSpPr>
        <p:spPr>
          <a:xfrm>
            <a:off x="2103121" y="5301234"/>
            <a:ext cx="4261936" cy="300082"/>
          </a:xfrm>
          <a:prstGeom prst="rect">
            <a:avLst/>
          </a:prstGeom>
          <a:noFill/>
        </p:spPr>
        <p:txBody>
          <a:bodyPr wrap="none" rtlCol="0">
            <a:spAutoFit/>
          </a:bodyPr>
          <a:lstStyle/>
          <a:p>
            <a:r>
              <a:rPr lang="en-US" sz="1350" dirty="0"/>
              <a:t>From the web site called </a:t>
            </a:r>
            <a:r>
              <a:rPr lang="en-US" sz="1350" dirty="0" err="1"/>
              <a:t>junkscience.com</a:t>
            </a:r>
            <a:r>
              <a:rPr lang="en-US" sz="1350" dirty="0"/>
              <a:t> by Steve </a:t>
            </a:r>
            <a:r>
              <a:rPr lang="en-US" sz="1350" dirty="0" err="1"/>
              <a:t>Melloy</a:t>
            </a:r>
            <a:endParaRPr lang="en-US" sz="1350" dirty="0"/>
          </a:p>
        </p:txBody>
      </p:sp>
    </p:spTree>
    <p:extLst>
      <p:ext uri="{BB962C8B-B14F-4D97-AF65-F5344CB8AC3E}">
        <p14:creationId xmlns:p14="http://schemas.microsoft.com/office/powerpoint/2010/main" val="3358808145"/>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852" y="2937110"/>
            <a:ext cx="5540190" cy="3920890"/>
          </a:xfrm>
          <a:prstGeom prst="rect">
            <a:avLst/>
          </a:prstGeom>
        </p:spPr>
      </p:pic>
      <p:pic>
        <p:nvPicPr>
          <p:cNvPr id="3074" name="Picture 2" descr="elated imag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2233" y="1613669"/>
            <a:ext cx="2016247" cy="1654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8808" y="1117799"/>
            <a:ext cx="4915192" cy="2646290"/>
          </a:xfrm>
          <a:prstGeom prst="rect">
            <a:avLst/>
          </a:prstGeom>
        </p:spPr>
      </p:pic>
      <p:sp>
        <p:nvSpPr>
          <p:cNvPr id="2" name="TextBox 1">
            <a:extLst>
              <a:ext uri="{FF2B5EF4-FFF2-40B4-BE49-F238E27FC236}">
                <a16:creationId xmlns:a16="http://schemas.microsoft.com/office/drawing/2014/main" id="{1D94D703-EFC8-054E-AEC1-53C51E3FA5DE}"/>
              </a:ext>
            </a:extLst>
          </p:cNvPr>
          <p:cNvSpPr txBox="1"/>
          <p:nvPr/>
        </p:nvSpPr>
        <p:spPr>
          <a:xfrm>
            <a:off x="448235" y="0"/>
            <a:ext cx="8480612" cy="830997"/>
          </a:xfrm>
          <a:prstGeom prst="rect">
            <a:avLst/>
          </a:prstGeom>
          <a:noFill/>
        </p:spPr>
        <p:txBody>
          <a:bodyPr wrap="square" rtlCol="0">
            <a:spAutoFit/>
          </a:bodyPr>
          <a:lstStyle/>
          <a:p>
            <a:pPr algn="ctr"/>
            <a:r>
              <a:rPr lang="en-US" sz="2400" dirty="0"/>
              <a:t>From Hypothesis first to Data First</a:t>
            </a:r>
          </a:p>
          <a:p>
            <a:pPr algn="ctr"/>
            <a:r>
              <a:rPr lang="en-US" sz="2400" dirty="0"/>
              <a:t>From Randomization to Observation</a:t>
            </a:r>
          </a:p>
        </p:txBody>
      </p:sp>
    </p:spTree>
    <p:extLst>
      <p:ext uri="{BB962C8B-B14F-4D97-AF65-F5344CB8AC3E}">
        <p14:creationId xmlns:p14="http://schemas.microsoft.com/office/powerpoint/2010/main" val="19736307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502023"/>
            <a:ext cx="9144000" cy="6858000"/>
          </a:xfrm>
          <a:prstGeom prst="rect">
            <a:avLst/>
          </a:prstGeom>
          <a:no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4200" dirty="0">
              <a:solidFill>
                <a:srgbClr val="000000"/>
              </a:solidFill>
              <a:latin typeface="Gill Sans" pitchFamily="-1" charset="0"/>
              <a:ea typeface="ヒラギノ角ゴ ProN W3" pitchFamily="-1" charset="-128"/>
              <a:cs typeface="ヒラギノ角ゴ ProN W3" pitchFamily="-1" charset="-128"/>
              <a:sym typeface="Gill Sans" pitchFamily="-1" charset="0"/>
            </a:endParaRPr>
          </a:p>
        </p:txBody>
      </p:sp>
      <p:sp>
        <p:nvSpPr>
          <p:cNvPr id="9" name="Rectangle 1"/>
          <p:cNvSpPr>
            <a:spLocks/>
          </p:cNvSpPr>
          <p:nvPr/>
        </p:nvSpPr>
        <p:spPr bwMode="auto">
          <a:xfrm>
            <a:off x="334557" y="327544"/>
            <a:ext cx="6674557" cy="933991"/>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ctr"/>
            <a:r>
              <a:rPr lang="en-US" sz="2800" b="1" dirty="0">
                <a:ea typeface="Helvetica" pitchFamily="-1" charset="0"/>
                <a:cs typeface="Helvetica"/>
                <a:sym typeface="Helvetica" pitchFamily="-1" charset="0"/>
              </a:rPr>
              <a:t>High Level Considerations in Causal inference</a:t>
            </a:r>
            <a:endParaRPr lang="en-US" sz="2800" b="1" dirty="0">
              <a:ea typeface="Helvetica" pitchFamily="-1" charset="0"/>
              <a:cs typeface="Helvetica"/>
            </a:endParaRPr>
          </a:p>
        </p:txBody>
      </p:sp>
      <p:sp>
        <p:nvSpPr>
          <p:cNvPr id="6" name="Content Placeholder 2"/>
          <p:cNvSpPr txBox="1">
            <a:spLocks/>
          </p:cNvSpPr>
          <p:nvPr/>
        </p:nvSpPr>
        <p:spPr>
          <a:xfrm>
            <a:off x="340659" y="1219200"/>
            <a:ext cx="7962093" cy="4607856"/>
          </a:xfrm>
          <a:prstGeom prst="rect">
            <a:avLst/>
          </a:prstGeom>
        </p:spPr>
        <p:txBody>
          <a:bodyPr vert="horz" lIns="91440" tIns="45720" rIns="91440" bIns="45720" rtlCol="0" anchor="t">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i="0" u="none" strike="noStrike" kern="1200" cap="none" spc="0" normalizeH="0" baseline="0" noProof="0" dirty="0">
                <a:ln>
                  <a:noFill/>
                </a:ln>
                <a:effectLst/>
                <a:uLnTx/>
                <a:uFillTx/>
                <a:latin typeface="Calibri"/>
                <a:ea typeface=""/>
                <a:cs typeface=""/>
              </a:rPr>
              <a:t>Design Trumps Analysis</a:t>
            </a:r>
            <a:br>
              <a:rPr kumimoji="0" lang="en-US" sz="3200" i="0" u="none" strike="noStrike" kern="1200" cap="none" spc="0" normalizeH="0" baseline="0" noProof="0" dirty="0">
                <a:ln>
                  <a:noFill/>
                </a:ln>
                <a:effectLst/>
                <a:uLnTx/>
                <a:uFillTx/>
                <a:latin typeface="Calibri"/>
                <a:ea typeface=""/>
                <a:cs typeface=""/>
              </a:rPr>
            </a:br>
            <a:endParaRPr kumimoji="0" lang="en-US" sz="3200" i="0" u="none" strike="noStrike" kern="1200" cap="none" spc="0" normalizeH="0" baseline="0" noProof="0" dirty="0">
              <a:ln>
                <a:noFill/>
              </a:ln>
              <a:effectLst/>
              <a:uLnTx/>
              <a:uFillTx/>
              <a:latin typeface="Calibri"/>
              <a:ea typeface=""/>
              <a:cs typeface=""/>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i="0" u="none" strike="noStrike" kern="1200" cap="none" spc="0" normalizeH="0" baseline="0" noProof="0" dirty="0">
                <a:ln>
                  <a:noFill/>
                </a:ln>
                <a:effectLst/>
                <a:uLnTx/>
                <a:uFillTx/>
                <a:latin typeface="Calibri"/>
                <a:ea typeface=""/>
                <a:cs typeface=""/>
              </a:rPr>
              <a:t>Causality is mostly a story of successful design decisions, not statistical models or estimation</a:t>
            </a:r>
            <a:br>
              <a:rPr kumimoji="0" lang="en-US" sz="3200" i="0" u="none" strike="noStrike" kern="1200" cap="none" spc="0" normalizeH="0" baseline="0" noProof="0" dirty="0">
                <a:ln>
                  <a:noFill/>
                </a:ln>
                <a:effectLst/>
                <a:uLnTx/>
                <a:uFillTx/>
                <a:latin typeface="Calibri"/>
                <a:ea typeface=""/>
                <a:cs typeface=""/>
              </a:rPr>
            </a:br>
            <a:endParaRPr kumimoji="0" lang="en-US" sz="3200" i="0" u="none" strike="noStrike" kern="1200" cap="none" spc="0" normalizeH="0" baseline="0" noProof="0" dirty="0">
              <a:ln>
                <a:noFill/>
              </a:ln>
              <a:effectLst/>
              <a:uLnTx/>
              <a:uFillTx/>
              <a:latin typeface="Calibri"/>
              <a:ea typeface=""/>
              <a:cs typeface=""/>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i="0" u="none" strike="noStrike" kern="1200" cap="none" spc="0" normalizeH="0" baseline="0" noProof="0" dirty="0">
                <a:ln>
                  <a:noFill/>
                </a:ln>
                <a:effectLst/>
                <a:uLnTx/>
                <a:uFillTx/>
                <a:latin typeface="Calibri"/>
                <a:ea typeface=""/>
                <a:cs typeface=""/>
              </a:rPr>
              <a:t>If we can randomize we have evidence of causality</a:t>
            </a:r>
            <a:br>
              <a:rPr kumimoji="0" lang="en-US" sz="3200" i="0" u="none" strike="noStrike" kern="1200" cap="none" spc="0" normalizeH="0" baseline="0" noProof="0" dirty="0">
                <a:ln>
                  <a:noFill/>
                </a:ln>
                <a:effectLst/>
                <a:uLnTx/>
                <a:uFillTx/>
                <a:latin typeface="Calibri"/>
                <a:ea typeface=""/>
                <a:cs typeface=""/>
              </a:rPr>
            </a:br>
            <a:endParaRPr kumimoji="0" lang="en-US" sz="3200" i="0" u="none" strike="noStrike" kern="1200" cap="none" spc="0" normalizeH="0" baseline="0" noProof="0" dirty="0">
              <a:ln>
                <a:noFill/>
              </a:ln>
              <a:effectLst/>
              <a:uLnTx/>
              <a:uFillTx/>
              <a:latin typeface="Calibri"/>
              <a:ea typeface=""/>
              <a:cs typeface=""/>
            </a:endParaRPr>
          </a:p>
          <a:p>
            <a:pPr>
              <a:defRPr/>
            </a:pPr>
            <a:r>
              <a:rPr kumimoji="0" lang="en-US" sz="3200" i="0" u="none" strike="noStrike" kern="1200" cap="none" spc="0" normalizeH="0" baseline="0" noProof="0" dirty="0">
                <a:ln>
                  <a:noFill/>
                </a:ln>
                <a:effectLst/>
                <a:uLnTx/>
                <a:uFillTx/>
                <a:latin typeface="Calibri"/>
                <a:ea typeface=""/>
                <a:cs typeface=""/>
              </a:rPr>
              <a:t>If we cannot randomize, then</a:t>
            </a:r>
            <a:r>
              <a:rPr lang="en-US" dirty="0">
                <a:latin typeface="Calibri"/>
                <a:ea typeface=""/>
                <a:cs typeface=""/>
              </a:rPr>
              <a:t> we</a:t>
            </a:r>
            <a:endParaRPr lang="en-US" sz="3200" i="0" u="none" strike="noStrike" kern="1200" cap="none" spc="0" baseline="0" noProof="0" dirty="0">
              <a:latin typeface="Calibri"/>
              <a:ea typeface=""/>
              <a:cs typeface=""/>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latin typeface="Calibri"/>
                <a:ea typeface=""/>
                <a:cs typeface=""/>
              </a:rPr>
              <a:t>Try</a:t>
            </a:r>
            <a:r>
              <a:rPr kumimoji="0" lang="en-US" sz="2800" i="0" u="none" strike="noStrike" kern="1200" cap="none" spc="0" normalizeH="0" baseline="0" noProof="0" dirty="0">
                <a:ln>
                  <a:noFill/>
                </a:ln>
                <a:effectLst/>
                <a:uLnTx/>
                <a:uFillTx/>
                <a:latin typeface="Calibri"/>
                <a:ea typeface=""/>
                <a:cs typeface=""/>
              </a:rPr>
              <a:t> to approximate the observational study as a randomized experiment</a:t>
            </a:r>
            <a:endParaRPr lang="en-US" sz="2800" i="0" u="none" strike="noStrike" kern="1200" cap="none" spc="0" baseline="0" noProof="0" dirty="0">
              <a:latin typeface="Calibri"/>
              <a:ea typeface=""/>
              <a:cs typeface=""/>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i="0" u="none" strike="noStrike" kern="1200" cap="none" spc="0" normalizeH="0" baseline="0" noProof="0" dirty="0">
                <a:ln>
                  <a:noFill/>
                </a:ln>
                <a:effectLst/>
                <a:uLnTx/>
                <a:uFillTx/>
                <a:latin typeface="Calibri"/>
                <a:ea typeface=""/>
                <a:cs typeface=""/>
              </a:rPr>
              <a:t>Define the counterfactuals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i="0" u="none" strike="noStrike" kern="1200" cap="none" spc="0" normalizeH="0" baseline="0" noProof="0" dirty="0">
                <a:ln>
                  <a:noFill/>
                </a:ln>
                <a:effectLst/>
                <a:uLnTx/>
                <a:uFillTx/>
                <a:latin typeface="Calibri"/>
                <a:ea typeface=""/>
                <a:cs typeface=""/>
              </a:rPr>
              <a:t>Estimate the un-observed counterfactual using </a:t>
            </a:r>
            <a:r>
              <a:rPr lang="en-US" dirty="0">
                <a:latin typeface="Calibri"/>
                <a:ea typeface=""/>
                <a:cs typeface=""/>
              </a:rPr>
              <a:t>well-defined</a:t>
            </a:r>
            <a:r>
              <a:rPr kumimoji="0" lang="en-US" sz="2800" i="0" u="none" strike="noStrike" kern="1200" cap="none" spc="0" normalizeH="0" baseline="0" noProof="0" dirty="0">
                <a:ln>
                  <a:noFill/>
                </a:ln>
                <a:effectLst/>
                <a:uLnTx/>
                <a:uFillTx/>
                <a:latin typeface="Calibri"/>
                <a:ea typeface=""/>
                <a:cs typeface=""/>
              </a:rPr>
              <a:t> control populations</a:t>
            </a:r>
            <a:endParaRPr lang="en-US" sz="2800" i="0" u="none" strike="noStrike" kern="1200" cap="none" spc="0" baseline="0" noProof="0" dirty="0">
              <a:latin typeface="Calibri"/>
              <a:ea typeface=""/>
              <a:cs typeface=""/>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2800" i="0" u="none" strike="noStrike" kern="1200" cap="none" spc="0" normalizeH="0" baseline="0" noProof="0" dirty="0">
              <a:ln>
                <a:noFill/>
              </a:ln>
              <a:effectLst/>
              <a:uLnTx/>
              <a:uFillTx/>
              <a:latin typeface="Calibri"/>
              <a:ea typeface=""/>
              <a:cs typeface=""/>
            </a:endParaRPr>
          </a:p>
          <a:p>
            <a:pPr marL="0" marR="0" lvl="0" indent="0" algn="l" defTabSz="457200" rtl="0" eaLnBrk="1" fontAlgn="auto" latinLnBrk="0" hangingPunct="1">
              <a:lnSpc>
                <a:spcPct val="100000"/>
              </a:lnSpc>
              <a:spcBef>
                <a:spcPct val="20000"/>
              </a:spcBef>
              <a:spcAft>
                <a:spcPts val="0"/>
              </a:spcAft>
              <a:buClrTx/>
              <a:buSzTx/>
              <a:buNone/>
              <a:tabLst/>
              <a:defRPr/>
            </a:pPr>
            <a:endParaRPr kumimoji="0" lang="en-US" sz="3200" b="0" i="0" u="none" strike="noStrike" kern="1200" cap="none" spc="0" normalizeH="0" baseline="0" noProof="0" dirty="0">
              <a:ln>
                <a:noFill/>
              </a:ln>
              <a:solidFill>
                <a:schemeClr val="bg1"/>
              </a:solidFill>
              <a:effectLst/>
              <a:uLnTx/>
              <a:uFillTx/>
              <a:latin typeface="Calibri"/>
              <a:ea typeface=""/>
              <a:cs typeface=""/>
            </a:endParaRPr>
          </a:p>
        </p:txBody>
      </p:sp>
      <p:sp>
        <p:nvSpPr>
          <p:cNvPr id="2" name="TextBox 1">
            <a:extLst>
              <a:ext uri="{FF2B5EF4-FFF2-40B4-BE49-F238E27FC236}">
                <a16:creationId xmlns:a16="http://schemas.microsoft.com/office/drawing/2014/main" id="{0DC56FF1-2438-8842-8A1B-EB12A45331C8}"/>
              </a:ext>
            </a:extLst>
          </p:cNvPr>
          <p:cNvSpPr txBox="1"/>
          <p:nvPr/>
        </p:nvSpPr>
        <p:spPr>
          <a:xfrm>
            <a:off x="537883" y="5827056"/>
            <a:ext cx="8139952" cy="646331"/>
          </a:xfrm>
          <a:prstGeom prst="rect">
            <a:avLst/>
          </a:prstGeom>
          <a:noFill/>
        </p:spPr>
        <p:txBody>
          <a:bodyPr wrap="square" rtlCol="0" anchor="t">
            <a:spAutoFit/>
          </a:bodyPr>
          <a:lstStyle/>
          <a:p>
            <a:r>
              <a:rPr lang="en-US" dirty="0">
                <a:solidFill>
                  <a:srgbClr val="C00000"/>
                </a:solidFill>
              </a:rPr>
              <a:t>Dominici, Zigler, Best practices for gauging evidence of causality in air pollution epidemiology, AJE 2017</a:t>
            </a:r>
          </a:p>
        </p:txBody>
      </p:sp>
      <p:pic>
        <p:nvPicPr>
          <p:cNvPr id="7" name="Picture 6">
            <a:extLst>
              <a:ext uri="{FF2B5EF4-FFF2-40B4-BE49-F238E27FC236}">
                <a16:creationId xmlns:a16="http://schemas.microsoft.com/office/drawing/2014/main" id="{BEB170E6-7473-864B-AD95-7195EB58B063}"/>
              </a:ext>
            </a:extLst>
          </p:cNvPr>
          <p:cNvPicPr>
            <a:picLocks noChangeAspect="1"/>
          </p:cNvPicPr>
          <p:nvPr/>
        </p:nvPicPr>
        <p:blipFill>
          <a:blip r:embed="rId2"/>
          <a:stretch>
            <a:fillRect/>
          </a:stretch>
        </p:blipFill>
        <p:spPr>
          <a:xfrm>
            <a:off x="7661543" y="216054"/>
            <a:ext cx="1149912" cy="1435790"/>
          </a:xfrm>
          <a:prstGeom prst="rect">
            <a:avLst/>
          </a:prstGeom>
        </p:spPr>
      </p:pic>
    </p:spTree>
    <p:extLst>
      <p:ext uri="{BB962C8B-B14F-4D97-AF65-F5344CB8AC3E}">
        <p14:creationId xmlns:p14="http://schemas.microsoft.com/office/powerpoint/2010/main" val="86787974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5135BF-5A19-4A4F-864B-3FE20388AC3C}"/>
              </a:ext>
            </a:extLst>
          </p:cNvPr>
          <p:cNvPicPr>
            <a:picLocks noChangeAspect="1"/>
          </p:cNvPicPr>
          <p:nvPr/>
        </p:nvPicPr>
        <p:blipFill rotWithShape="1">
          <a:blip r:embed="rId2"/>
          <a:srcRect l="17" r="17"/>
          <a:stretch/>
        </p:blipFill>
        <p:spPr>
          <a:xfrm>
            <a:off x="281140" y="197555"/>
            <a:ext cx="7522971" cy="3137647"/>
          </a:xfrm>
          <a:prstGeom prst="rect">
            <a:avLst/>
          </a:prstGeom>
          <a:noFill/>
        </p:spPr>
      </p:pic>
      <p:sp>
        <p:nvSpPr>
          <p:cNvPr id="5" name="TextBox 4">
            <a:extLst>
              <a:ext uri="{FF2B5EF4-FFF2-40B4-BE49-F238E27FC236}">
                <a16:creationId xmlns:a16="http://schemas.microsoft.com/office/drawing/2014/main" id="{0B5113D2-5860-F646-833D-505F323163A9}"/>
              </a:ext>
            </a:extLst>
          </p:cNvPr>
          <p:cNvSpPr txBox="1"/>
          <p:nvPr/>
        </p:nvSpPr>
        <p:spPr>
          <a:xfrm>
            <a:off x="4518212" y="3137647"/>
            <a:ext cx="4625788" cy="1219200"/>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5332BD8B-5C77-1B4E-846C-3211CAB25DD7}"/>
              </a:ext>
            </a:extLst>
          </p:cNvPr>
          <p:cNvSpPr txBox="1"/>
          <p:nvPr/>
        </p:nvSpPr>
        <p:spPr>
          <a:xfrm>
            <a:off x="374025" y="3896355"/>
            <a:ext cx="5710518" cy="1754326"/>
          </a:xfrm>
          <a:prstGeom prst="rect">
            <a:avLst/>
          </a:prstGeom>
          <a:noFill/>
        </p:spPr>
        <p:txBody>
          <a:bodyPr wrap="square" rtlCol="0">
            <a:spAutoFit/>
          </a:bodyPr>
          <a:lstStyle/>
          <a:p>
            <a:r>
              <a:rPr lang="en-US" dirty="0">
                <a:solidFill>
                  <a:srgbClr val="C00000"/>
                </a:solidFill>
              </a:rPr>
              <a:t>MANIPULATIVE CAUSATION</a:t>
            </a:r>
            <a:r>
              <a:rPr lang="en-US" dirty="0"/>
              <a:t>: Under this framework, to justify regulatory action, air pollution epidemiological studies must demonstrate manipulative causation, that is, there must be direct evidence that the implementation of a regulatory action and/or a reduction in pollutant exposure leads to a health benefit </a:t>
            </a:r>
          </a:p>
        </p:txBody>
      </p:sp>
      <p:pic>
        <p:nvPicPr>
          <p:cNvPr id="10" name="Picture 2" descr="Related image">
            <a:hlinkClick r:id="rId3"/>
            <a:extLst>
              <a:ext uri="{FF2B5EF4-FFF2-40B4-BE49-F238E27FC236}">
                <a16:creationId xmlns:a16="http://schemas.microsoft.com/office/drawing/2014/main" id="{567E9FE6-4B85-6243-B5E8-592A452B4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659" y="3804931"/>
            <a:ext cx="1535206" cy="20469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6614854-8F45-E947-BCAE-0477D0C43B84}"/>
              </a:ext>
            </a:extLst>
          </p:cNvPr>
          <p:cNvSpPr txBox="1"/>
          <p:nvPr/>
        </p:nvSpPr>
        <p:spPr>
          <a:xfrm>
            <a:off x="5253318" y="5851872"/>
            <a:ext cx="3747247" cy="738664"/>
          </a:xfrm>
          <a:prstGeom prst="rect">
            <a:avLst/>
          </a:prstGeom>
          <a:noFill/>
        </p:spPr>
        <p:txBody>
          <a:bodyPr wrap="square" rtlCol="0">
            <a:spAutoFit/>
          </a:bodyPr>
          <a:lstStyle/>
          <a:p>
            <a:r>
              <a:rPr lang="en-US" sz="1400" dirty="0"/>
              <a:t>Chair of Clean Air Scientific Advisory Committee (CASAC) and former American Petroleum Institute consultant Tony Cox</a:t>
            </a:r>
          </a:p>
        </p:txBody>
      </p:sp>
      <p:sp>
        <p:nvSpPr>
          <p:cNvPr id="11" name="TextBox 10">
            <a:extLst>
              <a:ext uri="{FF2B5EF4-FFF2-40B4-BE49-F238E27FC236}">
                <a16:creationId xmlns:a16="http://schemas.microsoft.com/office/drawing/2014/main" id="{D367719B-87A5-1F48-805C-06918C6E9DFA}"/>
              </a:ext>
            </a:extLst>
          </p:cNvPr>
          <p:cNvSpPr txBox="1"/>
          <p:nvPr/>
        </p:nvSpPr>
        <p:spPr>
          <a:xfrm>
            <a:off x="3603812" y="2614136"/>
            <a:ext cx="4679576" cy="66728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994369578"/>
      </p:ext>
    </p:extLst>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2B0112-0F37-174A-8C35-3C446DBF5D46}"/>
              </a:ext>
            </a:extLst>
          </p:cNvPr>
          <p:cNvPicPr>
            <a:picLocks noChangeAspect="1"/>
          </p:cNvPicPr>
          <p:nvPr/>
        </p:nvPicPr>
        <p:blipFill>
          <a:blip r:embed="rId2"/>
          <a:stretch>
            <a:fillRect/>
          </a:stretch>
        </p:blipFill>
        <p:spPr>
          <a:xfrm>
            <a:off x="1528762" y="976313"/>
            <a:ext cx="5689283" cy="4585259"/>
          </a:xfrm>
          <a:prstGeom prst="rect">
            <a:avLst/>
          </a:prstGeom>
        </p:spPr>
      </p:pic>
    </p:spTree>
    <p:extLst>
      <p:ext uri="{BB962C8B-B14F-4D97-AF65-F5344CB8AC3E}">
        <p14:creationId xmlns:p14="http://schemas.microsoft.com/office/powerpoint/2010/main" val="3704485176"/>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Arrow: Right 155">
            <a:extLst>
              <a:ext uri="{FF2B5EF4-FFF2-40B4-BE49-F238E27FC236}">
                <a16:creationId xmlns:a16="http://schemas.microsoft.com/office/drawing/2014/main" id="{19BE891B-FF7C-4235-904E-AA49E42DC3A4}"/>
              </a:ext>
            </a:extLst>
          </p:cNvPr>
          <p:cNvSpPr/>
          <p:nvPr/>
        </p:nvSpPr>
        <p:spPr>
          <a:xfrm>
            <a:off x="5475602" y="4335074"/>
            <a:ext cx="1697276" cy="369613"/>
          </a:xfrm>
          <a:prstGeom prst="rightArrow">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792FF-1347-40F7-B7EE-893D885B2B74}"/>
              </a:ext>
            </a:extLst>
          </p:cNvPr>
          <p:cNvSpPr>
            <a:spLocks noGrp="1"/>
          </p:cNvSpPr>
          <p:nvPr>
            <p:ph type="title"/>
          </p:nvPr>
        </p:nvSpPr>
        <p:spPr/>
        <p:txBody>
          <a:bodyPr/>
          <a:lstStyle/>
          <a:p>
            <a:r>
              <a:rPr lang="en-US">
                <a:cs typeface="Calibri"/>
              </a:rPr>
              <a:t>Reproducible workflows</a:t>
            </a:r>
          </a:p>
        </p:txBody>
      </p:sp>
      <p:sp>
        <p:nvSpPr>
          <p:cNvPr id="143" name="Rectangle: Rounded Corners 142">
            <a:extLst>
              <a:ext uri="{FF2B5EF4-FFF2-40B4-BE49-F238E27FC236}">
                <a16:creationId xmlns:a16="http://schemas.microsoft.com/office/drawing/2014/main" id="{ABBACF5A-0935-47C0-87A0-769DED2F6909}"/>
              </a:ext>
            </a:extLst>
          </p:cNvPr>
          <p:cNvSpPr/>
          <p:nvPr/>
        </p:nvSpPr>
        <p:spPr>
          <a:xfrm>
            <a:off x="131373" y="3862298"/>
            <a:ext cx="2323380" cy="13169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cs typeface="Calibri"/>
              </a:rPr>
              <a:t>Collected Data</a:t>
            </a:r>
          </a:p>
          <a:p>
            <a:pPr algn="ctr"/>
            <a:r>
              <a:rPr lang="en-US" sz="2400">
                <a:cs typeface="Calibri"/>
              </a:rPr>
              <a:t>+</a:t>
            </a:r>
            <a:endParaRPr lang="en-US" sz="2400" dirty="0">
              <a:cs typeface="Calibri"/>
            </a:endParaRPr>
          </a:p>
          <a:p>
            <a:pPr algn="ctr"/>
            <a:r>
              <a:rPr lang="en-US" sz="2400">
                <a:cs typeface="Calibri"/>
              </a:rPr>
              <a:t>Documentation</a:t>
            </a:r>
            <a:endParaRPr lang="en-US" sz="2400" dirty="0">
              <a:cs typeface="Calibri"/>
            </a:endParaRPr>
          </a:p>
        </p:txBody>
      </p:sp>
      <p:sp>
        <p:nvSpPr>
          <p:cNvPr id="144" name="Arrow: Right 143">
            <a:extLst>
              <a:ext uri="{FF2B5EF4-FFF2-40B4-BE49-F238E27FC236}">
                <a16:creationId xmlns:a16="http://schemas.microsoft.com/office/drawing/2014/main" id="{75B62A26-B4A8-460B-B49A-4DDA88A2C79E}"/>
              </a:ext>
            </a:extLst>
          </p:cNvPr>
          <p:cNvSpPr/>
          <p:nvPr/>
        </p:nvSpPr>
        <p:spPr>
          <a:xfrm>
            <a:off x="2542621" y="4335075"/>
            <a:ext cx="618975" cy="383990"/>
          </a:xfrm>
          <a:prstGeom prst="rightArrow">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Rounded Corners 146">
            <a:extLst>
              <a:ext uri="{FF2B5EF4-FFF2-40B4-BE49-F238E27FC236}">
                <a16:creationId xmlns:a16="http://schemas.microsoft.com/office/drawing/2014/main" id="{9E2BCC0A-0182-40E3-936F-4AAEB81BD5AF}"/>
              </a:ext>
            </a:extLst>
          </p:cNvPr>
          <p:cNvSpPr/>
          <p:nvPr/>
        </p:nvSpPr>
        <p:spPr>
          <a:xfrm>
            <a:off x="7276918" y="2640221"/>
            <a:ext cx="1647646" cy="914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cs typeface="Calibri"/>
              </a:rPr>
              <a:t>Tables</a:t>
            </a:r>
          </a:p>
        </p:txBody>
      </p:sp>
      <p:sp>
        <p:nvSpPr>
          <p:cNvPr id="148" name="Rectangle: Rounded Corners 147">
            <a:extLst>
              <a:ext uri="{FF2B5EF4-FFF2-40B4-BE49-F238E27FC236}">
                <a16:creationId xmlns:a16="http://schemas.microsoft.com/office/drawing/2014/main" id="{2F2CAB23-5706-4DF4-ACAA-868446141709}"/>
              </a:ext>
            </a:extLst>
          </p:cNvPr>
          <p:cNvSpPr/>
          <p:nvPr/>
        </p:nvSpPr>
        <p:spPr>
          <a:xfrm>
            <a:off x="3164995" y="3804788"/>
            <a:ext cx="2251494" cy="13025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cs typeface="Calibri"/>
              </a:rPr>
              <a:t>Processed Data</a:t>
            </a:r>
          </a:p>
          <a:p>
            <a:pPr algn="ctr"/>
            <a:r>
              <a:rPr lang="en-US" sz="2400">
                <a:cs typeface="Calibri"/>
              </a:rPr>
              <a:t>+</a:t>
            </a:r>
            <a:endParaRPr lang="en-US" sz="2400" dirty="0">
              <a:cs typeface="Calibri"/>
            </a:endParaRPr>
          </a:p>
          <a:p>
            <a:pPr algn="ctr"/>
            <a:r>
              <a:rPr lang="en-US" sz="2400">
                <a:cs typeface="Calibri"/>
              </a:rPr>
              <a:t>Documentation</a:t>
            </a:r>
          </a:p>
        </p:txBody>
      </p:sp>
      <p:sp>
        <p:nvSpPr>
          <p:cNvPr id="149" name="Arrow: Right 148">
            <a:extLst>
              <a:ext uri="{FF2B5EF4-FFF2-40B4-BE49-F238E27FC236}">
                <a16:creationId xmlns:a16="http://schemas.microsoft.com/office/drawing/2014/main" id="{1E8EE017-84F9-415E-A83F-284788EDD744}"/>
              </a:ext>
            </a:extLst>
          </p:cNvPr>
          <p:cNvSpPr/>
          <p:nvPr/>
        </p:nvSpPr>
        <p:spPr>
          <a:xfrm rot="19260000">
            <a:off x="5721293" y="3838010"/>
            <a:ext cx="1697275" cy="383990"/>
          </a:xfrm>
          <a:prstGeom prst="rightArrow">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Rounded Corners 152">
            <a:extLst>
              <a:ext uri="{FF2B5EF4-FFF2-40B4-BE49-F238E27FC236}">
                <a16:creationId xmlns:a16="http://schemas.microsoft.com/office/drawing/2014/main" id="{1470AD7C-A4D2-496F-BD16-97A8E0450C25}"/>
              </a:ext>
            </a:extLst>
          </p:cNvPr>
          <p:cNvSpPr/>
          <p:nvPr/>
        </p:nvSpPr>
        <p:spPr>
          <a:xfrm>
            <a:off x="7276918" y="4106711"/>
            <a:ext cx="1647646" cy="914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cs typeface="Calibri"/>
              </a:rPr>
              <a:t>Figures</a:t>
            </a:r>
          </a:p>
        </p:txBody>
      </p:sp>
      <p:sp>
        <p:nvSpPr>
          <p:cNvPr id="154" name="Rectangle: Rounded Corners 153">
            <a:extLst>
              <a:ext uri="{FF2B5EF4-FFF2-40B4-BE49-F238E27FC236}">
                <a16:creationId xmlns:a16="http://schemas.microsoft.com/office/drawing/2014/main" id="{528FDE37-F369-4B1D-82D6-2484A5DCDAEF}"/>
              </a:ext>
            </a:extLst>
          </p:cNvPr>
          <p:cNvSpPr/>
          <p:nvPr/>
        </p:nvSpPr>
        <p:spPr>
          <a:xfrm>
            <a:off x="7276918" y="5573203"/>
            <a:ext cx="1647646" cy="914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cs typeface="Calibri"/>
              </a:rPr>
              <a:t>Results</a:t>
            </a:r>
          </a:p>
        </p:txBody>
      </p:sp>
      <p:sp>
        <p:nvSpPr>
          <p:cNvPr id="155" name="Arrow: Right 154">
            <a:extLst>
              <a:ext uri="{FF2B5EF4-FFF2-40B4-BE49-F238E27FC236}">
                <a16:creationId xmlns:a16="http://schemas.microsoft.com/office/drawing/2014/main" id="{4189E29C-086B-4482-8E98-5BE48B4B468F}"/>
              </a:ext>
            </a:extLst>
          </p:cNvPr>
          <p:cNvSpPr/>
          <p:nvPr/>
        </p:nvSpPr>
        <p:spPr>
          <a:xfrm rot="2460000">
            <a:off x="5686357" y="4856074"/>
            <a:ext cx="1740406" cy="412745"/>
          </a:xfrm>
          <a:prstGeom prst="rightArrow">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57" name="Straight Arrow Connector 156">
            <a:extLst>
              <a:ext uri="{FF2B5EF4-FFF2-40B4-BE49-F238E27FC236}">
                <a16:creationId xmlns:a16="http://schemas.microsoft.com/office/drawing/2014/main" id="{68E20748-B77F-47B3-90C5-5A0B7D92DA38}"/>
              </a:ext>
            </a:extLst>
          </p:cNvPr>
          <p:cNvCxnSpPr/>
          <p:nvPr/>
        </p:nvCxnSpPr>
        <p:spPr>
          <a:xfrm>
            <a:off x="2774111" y="3198243"/>
            <a:ext cx="8626" cy="1201948"/>
          </a:xfrm>
          <a:prstGeom prst="straightConnector1">
            <a:avLst/>
          </a:prstGeom>
          <a:ln>
            <a:prstDash val="dash"/>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EC796920-CEAF-4A28-857C-A1DBCBE44AE3}"/>
              </a:ext>
            </a:extLst>
          </p:cNvPr>
          <p:cNvCxnSpPr>
            <a:cxnSpLocks/>
          </p:cNvCxnSpPr>
          <p:nvPr/>
        </p:nvCxnSpPr>
        <p:spPr>
          <a:xfrm>
            <a:off x="5778978" y="3198243"/>
            <a:ext cx="8626" cy="1201948"/>
          </a:xfrm>
          <a:prstGeom prst="straightConnector1">
            <a:avLst/>
          </a:prstGeom>
          <a:ln>
            <a:prstDash val="dash"/>
          </a:ln>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80420D6-C0F5-4275-BB1F-4770BCBEDDF5}"/>
              </a:ext>
            </a:extLst>
          </p:cNvPr>
          <p:cNvSpPr/>
          <p:nvPr/>
        </p:nvSpPr>
        <p:spPr>
          <a:xfrm>
            <a:off x="1579892" y="1515196"/>
            <a:ext cx="2265870" cy="1733908"/>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cs typeface="Calibri"/>
              </a:rPr>
              <a:t>Processing</a:t>
            </a:r>
            <a:endParaRPr lang="en-US"/>
          </a:p>
          <a:p>
            <a:pPr algn="ctr"/>
            <a:r>
              <a:rPr lang="en-US" sz="2400" dirty="0">
                <a:cs typeface="Calibri"/>
              </a:rPr>
              <a:t> </a:t>
            </a:r>
            <a:r>
              <a:rPr lang="en-US" sz="2400">
                <a:cs typeface="Calibri"/>
              </a:rPr>
              <a:t>Programs, </a:t>
            </a:r>
            <a:endParaRPr lang="en-US"/>
          </a:p>
          <a:p>
            <a:pPr algn="ctr"/>
            <a:r>
              <a:rPr lang="en-US" sz="2400">
                <a:cs typeface="Calibri"/>
              </a:rPr>
              <a:t>Code, and</a:t>
            </a:r>
          </a:p>
          <a:p>
            <a:pPr algn="ctr"/>
            <a:r>
              <a:rPr lang="en-US" sz="2400" dirty="0">
                <a:cs typeface="Calibri"/>
              </a:rPr>
              <a:t> </a:t>
            </a:r>
            <a:r>
              <a:rPr lang="en-US" sz="2400">
                <a:cs typeface="Calibri"/>
              </a:rPr>
              <a:t>Documentation</a:t>
            </a:r>
            <a:endParaRPr lang="en-US"/>
          </a:p>
        </p:txBody>
      </p:sp>
      <p:sp>
        <p:nvSpPr>
          <p:cNvPr id="162" name="Rectangle 161">
            <a:extLst>
              <a:ext uri="{FF2B5EF4-FFF2-40B4-BE49-F238E27FC236}">
                <a16:creationId xmlns:a16="http://schemas.microsoft.com/office/drawing/2014/main" id="{E55694DD-B07F-48B0-892C-17E5C14A4A2A}"/>
              </a:ext>
            </a:extLst>
          </p:cNvPr>
          <p:cNvSpPr/>
          <p:nvPr/>
        </p:nvSpPr>
        <p:spPr>
          <a:xfrm>
            <a:off x="4642269" y="1515196"/>
            <a:ext cx="2265870" cy="1733908"/>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cs typeface="Calibri"/>
              </a:rPr>
              <a:t>Analysis</a:t>
            </a:r>
            <a:endParaRPr lang="en-US"/>
          </a:p>
          <a:p>
            <a:pPr algn="ctr"/>
            <a:r>
              <a:rPr lang="en-US" sz="2400" dirty="0">
                <a:cs typeface="Calibri"/>
              </a:rPr>
              <a:t> </a:t>
            </a:r>
            <a:r>
              <a:rPr lang="en-US" sz="2400">
                <a:cs typeface="Calibri"/>
              </a:rPr>
              <a:t>Programs, </a:t>
            </a:r>
            <a:endParaRPr lang="en-US"/>
          </a:p>
          <a:p>
            <a:pPr algn="ctr"/>
            <a:r>
              <a:rPr lang="en-US" sz="2400">
                <a:cs typeface="Calibri"/>
              </a:rPr>
              <a:t>Code, and</a:t>
            </a:r>
          </a:p>
          <a:p>
            <a:pPr algn="ctr"/>
            <a:r>
              <a:rPr lang="en-US" sz="2400" dirty="0">
                <a:cs typeface="Calibri"/>
              </a:rPr>
              <a:t> </a:t>
            </a:r>
            <a:r>
              <a:rPr lang="en-US" sz="2400">
                <a:cs typeface="Calibri"/>
              </a:rPr>
              <a:t>Documentation</a:t>
            </a:r>
            <a:endParaRPr lang="en-US"/>
          </a:p>
        </p:txBody>
      </p:sp>
    </p:spTree>
    <p:extLst>
      <p:ext uri="{BB962C8B-B14F-4D97-AF65-F5344CB8AC3E}">
        <p14:creationId xmlns:p14="http://schemas.microsoft.com/office/powerpoint/2010/main" val="1542405814"/>
      </p:ext>
    </p:ext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F7DCC7-937E-3746-9920-AC8313D80728}"/>
              </a:ext>
            </a:extLst>
          </p:cNvPr>
          <p:cNvPicPr>
            <a:picLocks noChangeAspect="1"/>
          </p:cNvPicPr>
          <p:nvPr/>
        </p:nvPicPr>
        <p:blipFill rotWithShape="1">
          <a:blip r:embed="rId3"/>
          <a:srcRect l="3789" r="7323" b="10346"/>
          <a:stretch/>
        </p:blipFill>
        <p:spPr>
          <a:xfrm>
            <a:off x="1198201" y="1146875"/>
            <a:ext cx="1405976" cy="1405976"/>
          </a:xfrm>
          <a:prstGeom prst="rect">
            <a:avLst/>
          </a:prstGeom>
          <a:ln>
            <a:noFill/>
          </a:ln>
        </p:spPr>
      </p:pic>
      <p:pic>
        <p:nvPicPr>
          <p:cNvPr id="5" name="Picture 4">
            <a:extLst>
              <a:ext uri="{FF2B5EF4-FFF2-40B4-BE49-F238E27FC236}">
                <a16:creationId xmlns:a16="http://schemas.microsoft.com/office/drawing/2014/main" id="{BF4C87E9-7BCE-1C43-9562-0FD5987F43C3}"/>
              </a:ext>
            </a:extLst>
          </p:cNvPr>
          <p:cNvPicPr>
            <a:picLocks noChangeAspect="1"/>
          </p:cNvPicPr>
          <p:nvPr/>
        </p:nvPicPr>
        <p:blipFill rotWithShape="1">
          <a:blip r:embed="rId4"/>
          <a:srcRect l="117" t="3096" r="3954" b="8810"/>
          <a:stretch/>
        </p:blipFill>
        <p:spPr>
          <a:xfrm>
            <a:off x="2606946" y="2977106"/>
            <a:ext cx="1405976" cy="1405976"/>
          </a:xfrm>
          <a:prstGeom prst="rect">
            <a:avLst/>
          </a:prstGeom>
          <a:ln>
            <a:noFill/>
          </a:ln>
        </p:spPr>
      </p:pic>
      <p:pic>
        <p:nvPicPr>
          <p:cNvPr id="6" name="Picture 5">
            <a:extLst>
              <a:ext uri="{FF2B5EF4-FFF2-40B4-BE49-F238E27FC236}">
                <a16:creationId xmlns:a16="http://schemas.microsoft.com/office/drawing/2014/main" id="{5724D964-8FE3-AA4C-8B8F-CBB7D3BFBE92}"/>
              </a:ext>
            </a:extLst>
          </p:cNvPr>
          <p:cNvPicPr>
            <a:picLocks noChangeAspect="1"/>
          </p:cNvPicPr>
          <p:nvPr/>
        </p:nvPicPr>
        <p:blipFill rotWithShape="1">
          <a:blip r:embed="rId5"/>
          <a:srcRect l="6307" t="3296" r="3714" b="2977"/>
          <a:stretch/>
        </p:blipFill>
        <p:spPr>
          <a:xfrm>
            <a:off x="5419586" y="1146875"/>
            <a:ext cx="1405976" cy="1405976"/>
          </a:xfrm>
          <a:prstGeom prst="rect">
            <a:avLst/>
          </a:prstGeom>
          <a:ln>
            <a:noFill/>
          </a:ln>
        </p:spPr>
      </p:pic>
      <p:pic>
        <p:nvPicPr>
          <p:cNvPr id="7" name="Picture 6">
            <a:extLst>
              <a:ext uri="{FF2B5EF4-FFF2-40B4-BE49-F238E27FC236}">
                <a16:creationId xmlns:a16="http://schemas.microsoft.com/office/drawing/2014/main" id="{B16D14E8-9F60-424B-B79F-445538CA942E}"/>
              </a:ext>
            </a:extLst>
          </p:cNvPr>
          <p:cNvPicPr>
            <a:picLocks noChangeAspect="1"/>
          </p:cNvPicPr>
          <p:nvPr/>
        </p:nvPicPr>
        <p:blipFill rotWithShape="1">
          <a:blip r:embed="rId6">
            <a:extLst>
              <a:ext uri="{28A0092B-C50C-407E-A947-70E740481C1C}">
                <a14:useLocalDpi xmlns:a14="http://schemas.microsoft.com/office/drawing/2010/main" val="0"/>
              </a:ext>
            </a:extLst>
          </a:blip>
          <a:srcRect r="2807" b="32053"/>
          <a:stretch/>
        </p:blipFill>
        <p:spPr>
          <a:xfrm>
            <a:off x="1198201" y="4829568"/>
            <a:ext cx="1408176" cy="1420353"/>
          </a:xfrm>
          <a:prstGeom prst="rect">
            <a:avLst/>
          </a:prstGeom>
          <a:ln>
            <a:noFill/>
          </a:ln>
        </p:spPr>
      </p:pic>
      <p:pic>
        <p:nvPicPr>
          <p:cNvPr id="8" name="Picture 7">
            <a:extLst>
              <a:ext uri="{FF2B5EF4-FFF2-40B4-BE49-F238E27FC236}">
                <a16:creationId xmlns:a16="http://schemas.microsoft.com/office/drawing/2014/main" id="{8FD8B87A-1F36-7D4C-A757-7ABDB59B6467}"/>
              </a:ext>
            </a:extLst>
          </p:cNvPr>
          <p:cNvPicPr>
            <a:picLocks noChangeAspect="1"/>
          </p:cNvPicPr>
          <p:nvPr/>
        </p:nvPicPr>
        <p:blipFill rotWithShape="1">
          <a:blip r:embed="rId7">
            <a:extLst>
              <a:ext uri="{28A0092B-C50C-407E-A947-70E740481C1C}">
                <a14:useLocalDpi xmlns:a14="http://schemas.microsoft.com/office/drawing/2010/main" val="0"/>
              </a:ext>
            </a:extLst>
          </a:blip>
          <a:srcRect l="5627" t="13649" r="27521" b="1395"/>
          <a:stretch/>
        </p:blipFill>
        <p:spPr>
          <a:xfrm rot="5400000">
            <a:off x="5410826" y="4846975"/>
            <a:ext cx="1405976" cy="1398293"/>
          </a:xfrm>
          <a:prstGeom prst="rect">
            <a:avLst/>
          </a:prstGeom>
          <a:ln>
            <a:noFill/>
          </a:ln>
        </p:spPr>
      </p:pic>
      <p:pic>
        <p:nvPicPr>
          <p:cNvPr id="10" name="Picture 9">
            <a:extLst>
              <a:ext uri="{FF2B5EF4-FFF2-40B4-BE49-F238E27FC236}">
                <a16:creationId xmlns:a16="http://schemas.microsoft.com/office/drawing/2014/main" id="{3D7914AF-B02E-3549-9860-28FC76376727}"/>
              </a:ext>
            </a:extLst>
          </p:cNvPr>
          <p:cNvPicPr>
            <a:picLocks noChangeAspect="1"/>
          </p:cNvPicPr>
          <p:nvPr/>
        </p:nvPicPr>
        <p:blipFill rotWithShape="1">
          <a:blip r:embed="rId8"/>
          <a:srcRect b="19974"/>
          <a:stretch/>
        </p:blipFill>
        <p:spPr>
          <a:xfrm>
            <a:off x="1197080" y="2979912"/>
            <a:ext cx="1407097" cy="1405976"/>
          </a:xfrm>
          <a:prstGeom prst="rect">
            <a:avLst/>
          </a:prstGeom>
          <a:ln>
            <a:noFill/>
          </a:ln>
        </p:spPr>
      </p:pic>
      <p:pic>
        <p:nvPicPr>
          <p:cNvPr id="3" name="Picture 2">
            <a:extLst>
              <a:ext uri="{FF2B5EF4-FFF2-40B4-BE49-F238E27FC236}">
                <a16:creationId xmlns:a16="http://schemas.microsoft.com/office/drawing/2014/main" id="{9380CEC0-746F-1C4F-ACFA-4A8413867A6C}"/>
              </a:ext>
            </a:extLst>
          </p:cNvPr>
          <p:cNvPicPr>
            <a:picLocks noChangeAspect="1"/>
          </p:cNvPicPr>
          <p:nvPr/>
        </p:nvPicPr>
        <p:blipFill rotWithShape="1">
          <a:blip r:embed="rId9"/>
          <a:srcRect l="1980" r="1986" b="10525"/>
          <a:stretch/>
        </p:blipFill>
        <p:spPr>
          <a:xfrm>
            <a:off x="6806424" y="1146875"/>
            <a:ext cx="1405976" cy="1405976"/>
          </a:xfrm>
          <a:prstGeom prst="rect">
            <a:avLst/>
          </a:prstGeom>
          <a:ln>
            <a:noFill/>
          </a:ln>
        </p:spPr>
      </p:pic>
      <p:pic>
        <p:nvPicPr>
          <p:cNvPr id="9" name="Picture 8">
            <a:extLst>
              <a:ext uri="{FF2B5EF4-FFF2-40B4-BE49-F238E27FC236}">
                <a16:creationId xmlns:a16="http://schemas.microsoft.com/office/drawing/2014/main" id="{316D7E57-BF31-2745-AC9C-D8CA056221F1}"/>
              </a:ext>
            </a:extLst>
          </p:cNvPr>
          <p:cNvPicPr>
            <a:picLocks noChangeAspect="1"/>
          </p:cNvPicPr>
          <p:nvPr/>
        </p:nvPicPr>
        <p:blipFill rotWithShape="1">
          <a:blip r:embed="rId10"/>
          <a:srcRect l="15685" r="11115" b="5886"/>
          <a:stretch/>
        </p:blipFill>
        <p:spPr>
          <a:xfrm>
            <a:off x="4006681" y="4838333"/>
            <a:ext cx="1405976" cy="1405976"/>
          </a:xfrm>
          <a:prstGeom prst="rect">
            <a:avLst/>
          </a:prstGeom>
          <a:ln>
            <a:noFill/>
          </a:ln>
        </p:spPr>
      </p:pic>
      <p:pic>
        <p:nvPicPr>
          <p:cNvPr id="13" name="Picture 12">
            <a:extLst>
              <a:ext uri="{FF2B5EF4-FFF2-40B4-BE49-F238E27FC236}">
                <a16:creationId xmlns:a16="http://schemas.microsoft.com/office/drawing/2014/main" id="{6F66F014-2968-A74D-AB32-4ADEA924E1F1}"/>
              </a:ext>
            </a:extLst>
          </p:cNvPr>
          <p:cNvPicPr>
            <a:picLocks noChangeAspect="1"/>
          </p:cNvPicPr>
          <p:nvPr/>
        </p:nvPicPr>
        <p:blipFill rotWithShape="1">
          <a:blip r:embed="rId11"/>
          <a:srcRect t="2416" b="31038"/>
          <a:stretch/>
        </p:blipFill>
        <p:spPr>
          <a:xfrm>
            <a:off x="3995948" y="2977578"/>
            <a:ext cx="1405976" cy="1405976"/>
          </a:xfrm>
          <a:prstGeom prst="rect">
            <a:avLst/>
          </a:prstGeom>
          <a:ln>
            <a:noFill/>
          </a:ln>
        </p:spPr>
      </p:pic>
      <p:pic>
        <p:nvPicPr>
          <p:cNvPr id="14" name="Picture 13">
            <a:extLst>
              <a:ext uri="{FF2B5EF4-FFF2-40B4-BE49-F238E27FC236}">
                <a16:creationId xmlns:a16="http://schemas.microsoft.com/office/drawing/2014/main" id="{D20E10FF-AE3E-E346-9DD5-616BC0857F60}"/>
              </a:ext>
            </a:extLst>
          </p:cNvPr>
          <p:cNvPicPr>
            <a:picLocks noChangeAspect="1"/>
          </p:cNvPicPr>
          <p:nvPr/>
        </p:nvPicPr>
        <p:blipFill>
          <a:blip r:embed="rId12"/>
          <a:stretch>
            <a:fillRect/>
          </a:stretch>
        </p:blipFill>
        <p:spPr>
          <a:xfrm>
            <a:off x="6790184" y="2970979"/>
            <a:ext cx="1408275" cy="1408275"/>
          </a:xfrm>
          <a:prstGeom prst="rect">
            <a:avLst/>
          </a:prstGeom>
          <a:ln>
            <a:noFill/>
          </a:ln>
        </p:spPr>
      </p:pic>
      <p:pic>
        <p:nvPicPr>
          <p:cNvPr id="15" name="Picture 14">
            <a:extLst>
              <a:ext uri="{FF2B5EF4-FFF2-40B4-BE49-F238E27FC236}">
                <a16:creationId xmlns:a16="http://schemas.microsoft.com/office/drawing/2014/main" id="{0CD5B4CC-6802-9649-A8CB-9C81D0081BBD}"/>
              </a:ext>
            </a:extLst>
          </p:cNvPr>
          <p:cNvPicPr>
            <a:picLocks noChangeAspect="1"/>
          </p:cNvPicPr>
          <p:nvPr/>
        </p:nvPicPr>
        <p:blipFill rotWithShape="1">
          <a:blip r:embed="rId13"/>
          <a:srcRect l="5655" r="8015" b="1148"/>
          <a:stretch/>
        </p:blipFill>
        <p:spPr>
          <a:xfrm>
            <a:off x="2622444" y="1146875"/>
            <a:ext cx="1405976" cy="1405976"/>
          </a:xfrm>
          <a:prstGeom prst="rect">
            <a:avLst/>
          </a:prstGeom>
          <a:ln>
            <a:noFill/>
          </a:ln>
        </p:spPr>
      </p:pic>
      <p:pic>
        <p:nvPicPr>
          <p:cNvPr id="16" name="Picture 15">
            <a:extLst>
              <a:ext uri="{FF2B5EF4-FFF2-40B4-BE49-F238E27FC236}">
                <a16:creationId xmlns:a16="http://schemas.microsoft.com/office/drawing/2014/main" id="{7D6D654F-DF7C-7F43-BAF7-28263362D04E}"/>
              </a:ext>
            </a:extLst>
          </p:cNvPr>
          <p:cNvPicPr>
            <a:picLocks noChangeAspect="1"/>
          </p:cNvPicPr>
          <p:nvPr/>
        </p:nvPicPr>
        <p:blipFill rotWithShape="1">
          <a:blip r:embed="rId14"/>
          <a:srcRect b="1849"/>
          <a:stretch/>
        </p:blipFill>
        <p:spPr>
          <a:xfrm>
            <a:off x="5401182" y="2972169"/>
            <a:ext cx="1434704" cy="1408176"/>
          </a:xfrm>
          <a:prstGeom prst="rect">
            <a:avLst/>
          </a:prstGeom>
          <a:ln>
            <a:noFill/>
          </a:ln>
        </p:spPr>
      </p:pic>
      <p:pic>
        <p:nvPicPr>
          <p:cNvPr id="17" name="Picture 16">
            <a:extLst>
              <a:ext uri="{FF2B5EF4-FFF2-40B4-BE49-F238E27FC236}">
                <a16:creationId xmlns:a16="http://schemas.microsoft.com/office/drawing/2014/main" id="{A5E1F441-92D0-764C-AB1B-B21C864624C8}"/>
              </a:ext>
            </a:extLst>
          </p:cNvPr>
          <p:cNvPicPr>
            <a:picLocks noChangeAspect="1"/>
          </p:cNvPicPr>
          <p:nvPr/>
        </p:nvPicPr>
        <p:blipFill rotWithShape="1">
          <a:blip r:embed="rId15"/>
          <a:srcRect l="9897" r="12325"/>
          <a:stretch/>
        </p:blipFill>
        <p:spPr>
          <a:xfrm>
            <a:off x="4011446" y="1146875"/>
            <a:ext cx="1405976" cy="1405976"/>
          </a:xfrm>
          <a:prstGeom prst="rect">
            <a:avLst/>
          </a:prstGeom>
          <a:ln>
            <a:noFill/>
          </a:ln>
        </p:spPr>
      </p:pic>
      <p:pic>
        <p:nvPicPr>
          <p:cNvPr id="18" name="Picture 17">
            <a:extLst>
              <a:ext uri="{FF2B5EF4-FFF2-40B4-BE49-F238E27FC236}">
                <a16:creationId xmlns:a16="http://schemas.microsoft.com/office/drawing/2014/main" id="{38A91D2B-F42F-F345-9CFF-822ED019B905}"/>
              </a:ext>
            </a:extLst>
          </p:cNvPr>
          <p:cNvPicPr>
            <a:picLocks noChangeAspect="1"/>
          </p:cNvPicPr>
          <p:nvPr/>
        </p:nvPicPr>
        <p:blipFill rotWithShape="1">
          <a:blip r:embed="rId16"/>
          <a:srcRect r="-311" b="5087"/>
          <a:stretch/>
        </p:blipFill>
        <p:spPr>
          <a:xfrm>
            <a:off x="6813314" y="4829567"/>
            <a:ext cx="1414399" cy="1414741"/>
          </a:xfrm>
          <a:prstGeom prst="rect">
            <a:avLst/>
          </a:prstGeom>
          <a:ln>
            <a:noFill/>
          </a:ln>
        </p:spPr>
      </p:pic>
      <p:pic>
        <p:nvPicPr>
          <p:cNvPr id="19" name="Picture 18">
            <a:extLst>
              <a:ext uri="{FF2B5EF4-FFF2-40B4-BE49-F238E27FC236}">
                <a16:creationId xmlns:a16="http://schemas.microsoft.com/office/drawing/2014/main" id="{1FA9DAA1-454E-394E-8E3E-180D77ACA7A2}"/>
              </a:ext>
            </a:extLst>
          </p:cNvPr>
          <p:cNvPicPr>
            <a:picLocks noChangeAspect="1"/>
          </p:cNvPicPr>
          <p:nvPr/>
        </p:nvPicPr>
        <p:blipFill rotWithShape="1">
          <a:blip r:embed="rId17"/>
          <a:srcRect l="4135" r="3123" b="7257"/>
          <a:stretch/>
        </p:blipFill>
        <p:spPr>
          <a:xfrm>
            <a:off x="2602701" y="4838333"/>
            <a:ext cx="1405976" cy="1405976"/>
          </a:xfrm>
          <a:prstGeom prst="rect">
            <a:avLst/>
          </a:prstGeom>
          <a:ln>
            <a:noFill/>
          </a:ln>
        </p:spPr>
      </p:pic>
      <p:sp>
        <p:nvSpPr>
          <p:cNvPr id="2" name="TextBox 1">
            <a:extLst>
              <a:ext uri="{FF2B5EF4-FFF2-40B4-BE49-F238E27FC236}">
                <a16:creationId xmlns:a16="http://schemas.microsoft.com/office/drawing/2014/main" id="{9836C6CC-8893-AF40-8C89-B212739EF0C7}"/>
              </a:ext>
            </a:extLst>
          </p:cNvPr>
          <p:cNvSpPr txBox="1"/>
          <p:nvPr/>
        </p:nvSpPr>
        <p:spPr>
          <a:xfrm>
            <a:off x="3598557" y="162300"/>
            <a:ext cx="2200758" cy="707886"/>
          </a:xfrm>
          <a:prstGeom prst="rect">
            <a:avLst/>
          </a:prstGeom>
          <a:noFill/>
          <a:ln>
            <a:noFill/>
          </a:ln>
        </p:spPr>
        <p:txBody>
          <a:bodyPr wrap="square" rtlCol="0">
            <a:spAutoFit/>
          </a:bodyPr>
          <a:lstStyle/>
          <a:p>
            <a:r>
              <a:rPr lang="en-US" sz="4000" dirty="0"/>
              <a:t>The Team</a:t>
            </a:r>
          </a:p>
        </p:txBody>
      </p:sp>
      <p:sp>
        <p:nvSpPr>
          <p:cNvPr id="20" name="TextBox 19">
            <a:extLst>
              <a:ext uri="{FF2B5EF4-FFF2-40B4-BE49-F238E27FC236}">
                <a16:creationId xmlns:a16="http://schemas.microsoft.com/office/drawing/2014/main" id="{D8C3B354-F184-E74E-85AF-64663E7BA363}"/>
              </a:ext>
            </a:extLst>
          </p:cNvPr>
          <p:cNvSpPr txBox="1"/>
          <p:nvPr/>
        </p:nvSpPr>
        <p:spPr>
          <a:xfrm>
            <a:off x="1172984" y="4463378"/>
            <a:ext cx="1237032" cy="253916"/>
          </a:xfrm>
          <a:prstGeom prst="rect">
            <a:avLst/>
          </a:prstGeom>
          <a:noFill/>
        </p:spPr>
        <p:txBody>
          <a:bodyPr wrap="square" rtlCol="0">
            <a:spAutoFit/>
          </a:bodyPr>
          <a:lstStyle/>
          <a:p>
            <a:pPr algn="ctr"/>
            <a:r>
              <a:rPr lang="en-US" sz="1050" b="1" dirty="0"/>
              <a:t>Corwin </a:t>
            </a:r>
            <a:r>
              <a:rPr lang="en-US" sz="1050" b="1" dirty="0" err="1"/>
              <a:t>Zigler</a:t>
            </a:r>
            <a:endParaRPr lang="en-US" sz="1050" b="1" dirty="0"/>
          </a:p>
        </p:txBody>
      </p:sp>
      <p:sp>
        <p:nvSpPr>
          <p:cNvPr id="21" name="TextBox 20">
            <a:extLst>
              <a:ext uri="{FF2B5EF4-FFF2-40B4-BE49-F238E27FC236}">
                <a16:creationId xmlns:a16="http://schemas.microsoft.com/office/drawing/2014/main" id="{14B9485F-2D61-6E4A-B2DB-03883FC241CF}"/>
              </a:ext>
            </a:extLst>
          </p:cNvPr>
          <p:cNvSpPr txBox="1"/>
          <p:nvPr/>
        </p:nvSpPr>
        <p:spPr>
          <a:xfrm>
            <a:off x="6875805" y="6387915"/>
            <a:ext cx="1237032" cy="253916"/>
          </a:xfrm>
          <a:prstGeom prst="rect">
            <a:avLst/>
          </a:prstGeom>
          <a:noFill/>
        </p:spPr>
        <p:txBody>
          <a:bodyPr wrap="square" rtlCol="0">
            <a:spAutoFit/>
          </a:bodyPr>
          <a:lstStyle/>
          <a:p>
            <a:pPr algn="ctr"/>
            <a:r>
              <a:rPr lang="en-US" sz="1050" b="1" dirty="0"/>
              <a:t>Emma Thomas</a:t>
            </a:r>
            <a:endParaRPr lang="en-US" sz="825" b="1" i="1" dirty="0"/>
          </a:p>
        </p:txBody>
      </p:sp>
      <p:sp>
        <p:nvSpPr>
          <p:cNvPr id="23" name="TextBox 22">
            <a:extLst>
              <a:ext uri="{FF2B5EF4-FFF2-40B4-BE49-F238E27FC236}">
                <a16:creationId xmlns:a16="http://schemas.microsoft.com/office/drawing/2014/main" id="{D04D65A8-CC4B-B347-974F-67D1DB6F4CC6}"/>
              </a:ext>
            </a:extLst>
          </p:cNvPr>
          <p:cNvSpPr txBox="1"/>
          <p:nvPr/>
        </p:nvSpPr>
        <p:spPr>
          <a:xfrm>
            <a:off x="6890896" y="4463378"/>
            <a:ext cx="1237032" cy="253916"/>
          </a:xfrm>
          <a:prstGeom prst="rect">
            <a:avLst/>
          </a:prstGeom>
          <a:noFill/>
        </p:spPr>
        <p:txBody>
          <a:bodyPr wrap="square" rtlCol="0">
            <a:spAutoFit/>
          </a:bodyPr>
          <a:lstStyle/>
          <a:p>
            <a:pPr algn="ctr"/>
            <a:r>
              <a:rPr lang="en-US" sz="1050" b="1" dirty="0" err="1"/>
              <a:t>Kwonsang</a:t>
            </a:r>
            <a:r>
              <a:rPr lang="en-US" sz="1050" b="1" dirty="0"/>
              <a:t> Lee</a:t>
            </a:r>
            <a:endParaRPr lang="en-US" sz="825" b="1" i="1" dirty="0"/>
          </a:p>
        </p:txBody>
      </p:sp>
      <p:sp>
        <p:nvSpPr>
          <p:cNvPr id="24" name="TextBox 23">
            <a:extLst>
              <a:ext uri="{FF2B5EF4-FFF2-40B4-BE49-F238E27FC236}">
                <a16:creationId xmlns:a16="http://schemas.microsoft.com/office/drawing/2014/main" id="{7252B8AA-3467-4A47-A575-5358D9FE4CE4}"/>
              </a:ext>
            </a:extLst>
          </p:cNvPr>
          <p:cNvSpPr txBox="1"/>
          <p:nvPr/>
        </p:nvSpPr>
        <p:spPr>
          <a:xfrm>
            <a:off x="6917495" y="2599345"/>
            <a:ext cx="1237032" cy="253916"/>
          </a:xfrm>
          <a:prstGeom prst="rect">
            <a:avLst/>
          </a:prstGeom>
          <a:noFill/>
        </p:spPr>
        <p:txBody>
          <a:bodyPr wrap="square" rtlCol="0">
            <a:spAutoFit/>
          </a:bodyPr>
          <a:lstStyle/>
          <a:p>
            <a:pPr algn="ctr"/>
            <a:r>
              <a:rPr lang="en-US" sz="1050" b="1" dirty="0" err="1"/>
              <a:t>Iste</a:t>
            </a:r>
            <a:r>
              <a:rPr lang="en-US" sz="1050" b="1" dirty="0"/>
              <a:t> Zahn</a:t>
            </a:r>
          </a:p>
        </p:txBody>
      </p:sp>
      <p:sp>
        <p:nvSpPr>
          <p:cNvPr id="25" name="TextBox 24">
            <a:extLst>
              <a:ext uri="{FF2B5EF4-FFF2-40B4-BE49-F238E27FC236}">
                <a16:creationId xmlns:a16="http://schemas.microsoft.com/office/drawing/2014/main" id="{D3DAAC16-B4BE-FD40-9E53-F2042A2E6CF1}"/>
              </a:ext>
            </a:extLst>
          </p:cNvPr>
          <p:cNvSpPr txBox="1"/>
          <p:nvPr/>
        </p:nvSpPr>
        <p:spPr>
          <a:xfrm>
            <a:off x="4080420" y="4446832"/>
            <a:ext cx="1237032" cy="253916"/>
          </a:xfrm>
          <a:prstGeom prst="rect">
            <a:avLst/>
          </a:prstGeom>
          <a:noFill/>
        </p:spPr>
        <p:txBody>
          <a:bodyPr wrap="square" rtlCol="0">
            <a:spAutoFit/>
          </a:bodyPr>
          <a:lstStyle/>
          <a:p>
            <a:pPr algn="ctr"/>
            <a:r>
              <a:rPr lang="en-US" sz="1050" b="1" dirty="0"/>
              <a:t>Rachel </a:t>
            </a:r>
            <a:r>
              <a:rPr lang="en-US" sz="1050" b="1" dirty="0" err="1"/>
              <a:t>Nethery</a:t>
            </a:r>
            <a:endParaRPr lang="en-US" sz="825" b="1" i="1" dirty="0"/>
          </a:p>
        </p:txBody>
      </p:sp>
      <p:sp>
        <p:nvSpPr>
          <p:cNvPr id="26" name="TextBox 25">
            <a:extLst>
              <a:ext uri="{FF2B5EF4-FFF2-40B4-BE49-F238E27FC236}">
                <a16:creationId xmlns:a16="http://schemas.microsoft.com/office/drawing/2014/main" id="{E27150D3-0DD0-4549-97CA-54660CD4CBFF}"/>
              </a:ext>
            </a:extLst>
          </p:cNvPr>
          <p:cNvSpPr txBox="1"/>
          <p:nvPr/>
        </p:nvSpPr>
        <p:spPr>
          <a:xfrm>
            <a:off x="4080420" y="6403413"/>
            <a:ext cx="1237032" cy="253916"/>
          </a:xfrm>
          <a:prstGeom prst="rect">
            <a:avLst/>
          </a:prstGeom>
          <a:noFill/>
        </p:spPr>
        <p:txBody>
          <a:bodyPr wrap="square" rtlCol="0">
            <a:spAutoFit/>
          </a:bodyPr>
          <a:lstStyle/>
          <a:p>
            <a:pPr algn="ctr"/>
            <a:r>
              <a:rPr lang="en-US" sz="1050" b="1" dirty="0"/>
              <a:t>Danielle Braun</a:t>
            </a:r>
          </a:p>
        </p:txBody>
      </p:sp>
      <p:sp>
        <p:nvSpPr>
          <p:cNvPr id="27" name="TextBox 26">
            <a:extLst>
              <a:ext uri="{FF2B5EF4-FFF2-40B4-BE49-F238E27FC236}">
                <a16:creationId xmlns:a16="http://schemas.microsoft.com/office/drawing/2014/main" id="{C00DEAA1-5FD3-DE4F-A36F-499ECF266154}"/>
              </a:ext>
            </a:extLst>
          </p:cNvPr>
          <p:cNvSpPr txBox="1"/>
          <p:nvPr/>
        </p:nvSpPr>
        <p:spPr>
          <a:xfrm>
            <a:off x="5504058" y="6403413"/>
            <a:ext cx="1237032" cy="253916"/>
          </a:xfrm>
          <a:prstGeom prst="rect">
            <a:avLst/>
          </a:prstGeom>
          <a:noFill/>
        </p:spPr>
        <p:txBody>
          <a:bodyPr wrap="square" rtlCol="0">
            <a:spAutoFit/>
          </a:bodyPr>
          <a:lstStyle/>
          <a:p>
            <a:pPr algn="ctr"/>
            <a:r>
              <a:rPr lang="en-US" sz="1050" b="1" dirty="0"/>
              <a:t>Ben </a:t>
            </a:r>
            <a:r>
              <a:rPr lang="en-US" sz="1050" b="1" dirty="0" err="1"/>
              <a:t>Sabath</a:t>
            </a:r>
            <a:endParaRPr lang="en-US" sz="1050" b="1" dirty="0"/>
          </a:p>
        </p:txBody>
      </p:sp>
      <p:sp>
        <p:nvSpPr>
          <p:cNvPr id="28" name="TextBox 27">
            <a:extLst>
              <a:ext uri="{FF2B5EF4-FFF2-40B4-BE49-F238E27FC236}">
                <a16:creationId xmlns:a16="http://schemas.microsoft.com/office/drawing/2014/main" id="{98DA12EA-3088-F44F-AE78-2B36E0EE88A2}"/>
              </a:ext>
            </a:extLst>
          </p:cNvPr>
          <p:cNvSpPr txBox="1"/>
          <p:nvPr/>
        </p:nvSpPr>
        <p:spPr>
          <a:xfrm>
            <a:off x="2687173" y="6331509"/>
            <a:ext cx="1237032" cy="415498"/>
          </a:xfrm>
          <a:prstGeom prst="rect">
            <a:avLst/>
          </a:prstGeom>
          <a:noFill/>
        </p:spPr>
        <p:txBody>
          <a:bodyPr wrap="square" rtlCol="0">
            <a:spAutoFit/>
          </a:bodyPr>
          <a:lstStyle/>
          <a:p>
            <a:pPr algn="ctr"/>
            <a:r>
              <a:rPr lang="en-US" sz="1050" b="1" dirty="0"/>
              <a:t>Georgia </a:t>
            </a:r>
            <a:r>
              <a:rPr lang="en-US" sz="1050" b="1" dirty="0" err="1"/>
              <a:t>Papadogeorgou</a:t>
            </a:r>
            <a:endParaRPr lang="en-US" sz="1050" b="1" dirty="0"/>
          </a:p>
        </p:txBody>
      </p:sp>
      <p:sp>
        <p:nvSpPr>
          <p:cNvPr id="29" name="TextBox 28">
            <a:extLst>
              <a:ext uri="{FF2B5EF4-FFF2-40B4-BE49-F238E27FC236}">
                <a16:creationId xmlns:a16="http://schemas.microsoft.com/office/drawing/2014/main" id="{E6E63928-285D-974D-97C8-E6AEF3F0D4F8}"/>
              </a:ext>
            </a:extLst>
          </p:cNvPr>
          <p:cNvSpPr txBox="1"/>
          <p:nvPr/>
        </p:nvSpPr>
        <p:spPr>
          <a:xfrm>
            <a:off x="4137647" y="2620087"/>
            <a:ext cx="1237032" cy="253916"/>
          </a:xfrm>
          <a:prstGeom prst="rect">
            <a:avLst/>
          </a:prstGeom>
          <a:noFill/>
        </p:spPr>
        <p:txBody>
          <a:bodyPr wrap="square" rtlCol="0">
            <a:spAutoFit/>
          </a:bodyPr>
          <a:lstStyle/>
          <a:p>
            <a:pPr algn="ctr"/>
            <a:r>
              <a:rPr lang="en-US" sz="1050" b="1" dirty="0"/>
              <a:t>Joey Antonelli</a:t>
            </a:r>
          </a:p>
        </p:txBody>
      </p:sp>
      <p:sp>
        <p:nvSpPr>
          <p:cNvPr id="31" name="TextBox 30">
            <a:extLst>
              <a:ext uri="{FF2B5EF4-FFF2-40B4-BE49-F238E27FC236}">
                <a16:creationId xmlns:a16="http://schemas.microsoft.com/office/drawing/2014/main" id="{0020296C-FFF9-B049-81F5-9AF11683AE6F}"/>
              </a:ext>
            </a:extLst>
          </p:cNvPr>
          <p:cNvSpPr txBox="1"/>
          <p:nvPr/>
        </p:nvSpPr>
        <p:spPr>
          <a:xfrm>
            <a:off x="1260440" y="2543143"/>
            <a:ext cx="1237032" cy="415498"/>
          </a:xfrm>
          <a:prstGeom prst="rect">
            <a:avLst/>
          </a:prstGeom>
          <a:noFill/>
        </p:spPr>
        <p:txBody>
          <a:bodyPr wrap="square" rtlCol="0">
            <a:spAutoFit/>
          </a:bodyPr>
          <a:lstStyle/>
          <a:p>
            <a:pPr algn="ctr"/>
            <a:r>
              <a:rPr lang="en-US" sz="1050" b="1" dirty="0" err="1"/>
              <a:t>Marianthi</a:t>
            </a:r>
            <a:r>
              <a:rPr lang="en-US" sz="1050" b="1" dirty="0"/>
              <a:t> </a:t>
            </a:r>
            <a:r>
              <a:rPr lang="en-US" sz="1050" b="1" dirty="0" err="1"/>
              <a:t>Kioumourtzoglou</a:t>
            </a:r>
            <a:endParaRPr lang="en-US" sz="1050" b="1" dirty="0"/>
          </a:p>
        </p:txBody>
      </p:sp>
      <p:sp>
        <p:nvSpPr>
          <p:cNvPr id="32" name="TextBox 31">
            <a:extLst>
              <a:ext uri="{FF2B5EF4-FFF2-40B4-BE49-F238E27FC236}">
                <a16:creationId xmlns:a16="http://schemas.microsoft.com/office/drawing/2014/main" id="{2139F449-0E61-A345-9907-E12AE4C03F32}"/>
              </a:ext>
            </a:extLst>
          </p:cNvPr>
          <p:cNvSpPr txBox="1"/>
          <p:nvPr/>
        </p:nvSpPr>
        <p:spPr>
          <a:xfrm>
            <a:off x="2675182" y="4453077"/>
            <a:ext cx="1237032" cy="253916"/>
          </a:xfrm>
          <a:prstGeom prst="rect">
            <a:avLst/>
          </a:prstGeom>
          <a:noFill/>
        </p:spPr>
        <p:txBody>
          <a:bodyPr wrap="square" rtlCol="0">
            <a:spAutoFit/>
          </a:bodyPr>
          <a:lstStyle/>
          <a:p>
            <a:pPr algn="ctr"/>
            <a:r>
              <a:rPr lang="en-US" sz="1050" b="1" dirty="0"/>
              <a:t>Christine </a:t>
            </a:r>
            <a:r>
              <a:rPr lang="en-US" sz="1050" b="1" dirty="0" err="1"/>
              <a:t>Choirat</a:t>
            </a:r>
            <a:endParaRPr lang="en-US" sz="1050" b="1" dirty="0"/>
          </a:p>
        </p:txBody>
      </p:sp>
      <p:sp>
        <p:nvSpPr>
          <p:cNvPr id="33" name="TextBox 32">
            <a:extLst>
              <a:ext uri="{FF2B5EF4-FFF2-40B4-BE49-F238E27FC236}">
                <a16:creationId xmlns:a16="http://schemas.microsoft.com/office/drawing/2014/main" id="{A7A20BD4-C4EB-5048-AD19-6DA1BE6A9D4E}"/>
              </a:ext>
            </a:extLst>
          </p:cNvPr>
          <p:cNvSpPr txBox="1"/>
          <p:nvPr/>
        </p:nvSpPr>
        <p:spPr>
          <a:xfrm>
            <a:off x="2687173" y="2635990"/>
            <a:ext cx="1237032" cy="253916"/>
          </a:xfrm>
          <a:prstGeom prst="rect">
            <a:avLst/>
          </a:prstGeom>
          <a:noFill/>
        </p:spPr>
        <p:txBody>
          <a:bodyPr wrap="square" rtlCol="0">
            <a:spAutoFit/>
          </a:bodyPr>
          <a:lstStyle/>
          <a:p>
            <a:pPr algn="ctr"/>
            <a:r>
              <a:rPr lang="en-US" sz="1050" b="1" dirty="0"/>
              <a:t>Joel Schwartz</a:t>
            </a:r>
          </a:p>
        </p:txBody>
      </p:sp>
      <p:sp>
        <p:nvSpPr>
          <p:cNvPr id="34" name="TextBox 33">
            <a:extLst>
              <a:ext uri="{FF2B5EF4-FFF2-40B4-BE49-F238E27FC236}">
                <a16:creationId xmlns:a16="http://schemas.microsoft.com/office/drawing/2014/main" id="{604AADCB-20F9-C141-8F4F-CF8FD3368ABB}"/>
              </a:ext>
            </a:extLst>
          </p:cNvPr>
          <p:cNvSpPr txBox="1"/>
          <p:nvPr/>
        </p:nvSpPr>
        <p:spPr>
          <a:xfrm>
            <a:off x="5478474" y="4463378"/>
            <a:ext cx="1237032" cy="253916"/>
          </a:xfrm>
          <a:prstGeom prst="rect">
            <a:avLst/>
          </a:prstGeom>
          <a:noFill/>
        </p:spPr>
        <p:txBody>
          <a:bodyPr wrap="square" rtlCol="0">
            <a:spAutoFit/>
          </a:bodyPr>
          <a:lstStyle/>
          <a:p>
            <a:pPr algn="ctr"/>
            <a:r>
              <a:rPr lang="en-US" sz="1050" b="1" dirty="0"/>
              <a:t>Qian Di</a:t>
            </a:r>
          </a:p>
        </p:txBody>
      </p:sp>
      <p:sp>
        <p:nvSpPr>
          <p:cNvPr id="35" name="TextBox 34">
            <a:extLst>
              <a:ext uri="{FF2B5EF4-FFF2-40B4-BE49-F238E27FC236}">
                <a16:creationId xmlns:a16="http://schemas.microsoft.com/office/drawing/2014/main" id="{676FCDD5-C2B6-1A45-9D25-2FF0CEEF2840}"/>
              </a:ext>
            </a:extLst>
          </p:cNvPr>
          <p:cNvSpPr txBox="1"/>
          <p:nvPr/>
        </p:nvSpPr>
        <p:spPr>
          <a:xfrm>
            <a:off x="1293926" y="6412300"/>
            <a:ext cx="1237032" cy="253916"/>
          </a:xfrm>
          <a:prstGeom prst="rect">
            <a:avLst/>
          </a:prstGeom>
          <a:noFill/>
        </p:spPr>
        <p:txBody>
          <a:bodyPr wrap="square" rtlCol="0">
            <a:spAutoFit/>
          </a:bodyPr>
          <a:lstStyle/>
          <a:p>
            <a:pPr algn="ctr"/>
            <a:r>
              <a:rPr lang="en-US" sz="1050" b="1" dirty="0" err="1"/>
              <a:t>Qiao</a:t>
            </a:r>
            <a:r>
              <a:rPr lang="en-US" sz="1050" b="1" dirty="0"/>
              <a:t> Wu</a:t>
            </a:r>
          </a:p>
        </p:txBody>
      </p:sp>
      <p:sp>
        <p:nvSpPr>
          <p:cNvPr id="36" name="TextBox 35">
            <a:extLst>
              <a:ext uri="{FF2B5EF4-FFF2-40B4-BE49-F238E27FC236}">
                <a16:creationId xmlns:a16="http://schemas.microsoft.com/office/drawing/2014/main" id="{91C7CDCD-BDC0-7447-BDF5-21B91E5815E3}"/>
              </a:ext>
            </a:extLst>
          </p:cNvPr>
          <p:cNvSpPr txBox="1"/>
          <p:nvPr/>
        </p:nvSpPr>
        <p:spPr>
          <a:xfrm>
            <a:off x="5551730" y="2543143"/>
            <a:ext cx="1237032" cy="415498"/>
          </a:xfrm>
          <a:prstGeom prst="rect">
            <a:avLst/>
          </a:prstGeom>
          <a:noFill/>
        </p:spPr>
        <p:txBody>
          <a:bodyPr wrap="square" rtlCol="0">
            <a:spAutoFit/>
          </a:bodyPr>
          <a:lstStyle/>
          <a:p>
            <a:pPr algn="ctr"/>
            <a:r>
              <a:rPr lang="en-US" sz="1050" b="1" dirty="0"/>
              <a:t>Antonella  </a:t>
            </a:r>
            <a:r>
              <a:rPr lang="en-US" sz="1050" b="1" dirty="0" err="1"/>
              <a:t>Zanobetti</a:t>
            </a:r>
            <a:endParaRPr lang="en-US" sz="1050" b="1" dirty="0"/>
          </a:p>
        </p:txBody>
      </p:sp>
    </p:spTree>
    <p:extLst>
      <p:ext uri="{BB962C8B-B14F-4D97-AF65-F5344CB8AC3E}">
        <p14:creationId xmlns:p14="http://schemas.microsoft.com/office/powerpoint/2010/main" val="2354283111"/>
      </p:ext>
    </p:extLst>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Shape 103"/>
          <p:cNvPicPr preferRelativeResize="0">
            <a:picLocks noGrp="1"/>
          </p:cNvPicPr>
          <p:nvPr>
            <p:ph type="pic" idx="2"/>
          </p:nvPr>
        </p:nvPicPr>
        <p:blipFill rotWithShape="1">
          <a:blip r:embed="rId3">
            <a:alphaModFix/>
          </a:blip>
          <a:srcRect t="8461" b="8462"/>
          <a:stretch/>
        </p:blipFill>
        <p:spPr>
          <a:xfrm>
            <a:off x="0" y="857250"/>
            <a:ext cx="9144000" cy="5143500"/>
          </a:xfrm>
          <a:prstGeom prst="rect">
            <a:avLst/>
          </a:prstGeom>
          <a:solidFill>
            <a:srgbClr val="D8D8D8"/>
          </a:solidFill>
          <a:ln>
            <a:noFill/>
          </a:ln>
        </p:spPr>
      </p:pic>
      <p:sp>
        <p:nvSpPr>
          <p:cNvPr id="104" name="Shape 104"/>
          <p:cNvSpPr/>
          <p:nvPr/>
        </p:nvSpPr>
        <p:spPr>
          <a:xfrm>
            <a:off x="-7920" y="1942941"/>
            <a:ext cx="9202720" cy="2990407"/>
          </a:xfrm>
          <a:custGeom>
            <a:avLst/>
            <a:gdLst/>
            <a:ahLst/>
            <a:cxnLst/>
            <a:rect l="0" t="0" r="0" b="0"/>
            <a:pathLst>
              <a:path w="120000" h="120000" extrusionOk="0">
                <a:moveTo>
                  <a:pt x="0" y="182"/>
                </a:moveTo>
                <a:lnTo>
                  <a:pt x="119977" y="0"/>
                </a:lnTo>
                <a:cubicBezTo>
                  <a:pt x="120071" y="39865"/>
                  <a:pt x="119845" y="80134"/>
                  <a:pt x="119939" y="120000"/>
                </a:cubicBezTo>
                <a:lnTo>
                  <a:pt x="171" y="119191"/>
                </a:lnTo>
                <a:cubicBezTo>
                  <a:pt x="88" y="79387"/>
                  <a:pt x="82" y="39987"/>
                  <a:pt x="0" y="182"/>
                </a:cubicBezTo>
                <a:close/>
              </a:path>
            </a:pathLst>
          </a:custGeom>
          <a:solidFill>
            <a:schemeClr val="lt1"/>
          </a:solidFill>
          <a:ln>
            <a:noFill/>
          </a:ln>
        </p:spPr>
        <p:txBody>
          <a:bodyPr wrap="square" lIns="19050" tIns="19050" rIns="19050" bIns="19050" anchor="ctr" anchorCtr="0">
            <a:noAutofit/>
          </a:bodyPr>
          <a:lstStyle/>
          <a:p>
            <a:pPr algn="ctr">
              <a:buClr>
                <a:srgbClr val="FFFFFF"/>
              </a:buClr>
            </a:pPr>
            <a:endParaRPr sz="1875">
              <a:solidFill>
                <a:srgbClr val="000000"/>
              </a:solidFill>
              <a:latin typeface="Helvetica Neue Light"/>
              <a:ea typeface="Helvetica Neue Light"/>
              <a:cs typeface="Helvetica Neue Light"/>
              <a:sym typeface="Helvetica Neue Light"/>
            </a:endParaRPr>
          </a:p>
        </p:txBody>
      </p:sp>
      <p:pic>
        <p:nvPicPr>
          <p:cNvPr id="105" name="Shape 105"/>
          <p:cNvPicPr preferRelativeResize="0"/>
          <p:nvPr/>
        </p:nvPicPr>
        <p:blipFill rotWithShape="1">
          <a:blip r:embed="rId4">
            <a:alphaModFix/>
          </a:blip>
          <a:srcRect/>
          <a:stretch/>
        </p:blipFill>
        <p:spPr>
          <a:xfrm>
            <a:off x="1316276" y="2703074"/>
            <a:ext cx="6480444" cy="1524810"/>
          </a:xfrm>
          <a:prstGeom prst="rect">
            <a:avLst/>
          </a:prstGeom>
          <a:noFill/>
          <a:ln>
            <a:noFill/>
          </a:ln>
        </p:spPr>
      </p:pic>
    </p:spTree>
    <p:extLst>
      <p:ext uri="{BB962C8B-B14F-4D97-AF65-F5344CB8AC3E}">
        <p14:creationId xmlns:p14="http://schemas.microsoft.com/office/powerpoint/2010/main" val="96002230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ident Nixon signs the Clean Air Act of 19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83" y="1071300"/>
            <a:ext cx="7646504" cy="52220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9217" y="198782"/>
            <a:ext cx="8409117" cy="584775"/>
          </a:xfrm>
          <a:prstGeom prst="rect">
            <a:avLst/>
          </a:prstGeom>
          <a:noFill/>
        </p:spPr>
        <p:txBody>
          <a:bodyPr wrap="square" rtlCol="0" anchor="t">
            <a:spAutoFit/>
          </a:bodyPr>
          <a:lstStyle/>
          <a:p>
            <a:pPr algn="ctr"/>
            <a:r>
              <a:rPr lang="en-US" sz="3200" dirty="0"/>
              <a:t>President Nixon signing the Clean Air Act in 1970</a:t>
            </a:r>
          </a:p>
        </p:txBody>
      </p:sp>
    </p:spTree>
    <p:extLst>
      <p:ext uri="{BB962C8B-B14F-4D97-AF65-F5344CB8AC3E}">
        <p14:creationId xmlns:p14="http://schemas.microsoft.com/office/powerpoint/2010/main" val="1622459060"/>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96BAB40-C553-1C43-A722-B8CE60C9F981}"/>
              </a:ext>
            </a:extLst>
          </p:cNvPr>
          <p:cNvGrpSpPr/>
          <p:nvPr/>
        </p:nvGrpSpPr>
        <p:grpSpPr>
          <a:xfrm>
            <a:off x="-446524" y="1233182"/>
            <a:ext cx="5710432" cy="4042064"/>
            <a:chOff x="-440301" y="390237"/>
            <a:chExt cx="7613909" cy="5389418"/>
          </a:xfrm>
        </p:grpSpPr>
        <p:pic>
          <p:nvPicPr>
            <p:cNvPr id="29" name="Picture 28">
              <a:extLst>
                <a:ext uri="{FF2B5EF4-FFF2-40B4-BE49-F238E27FC236}">
                  <a16:creationId xmlns:a16="http://schemas.microsoft.com/office/drawing/2014/main" id="{315306F6-10D5-AA42-A428-EE0413489D9D}"/>
                </a:ext>
              </a:extLst>
            </p:cNvPr>
            <p:cNvPicPr>
              <a:picLocks noChangeAspect="1"/>
            </p:cNvPicPr>
            <p:nvPr/>
          </p:nvPicPr>
          <p:blipFill>
            <a:blip r:embed="rId3"/>
            <a:stretch>
              <a:fillRect/>
            </a:stretch>
          </p:blipFill>
          <p:spPr>
            <a:xfrm>
              <a:off x="-440301" y="390237"/>
              <a:ext cx="7613909" cy="5389418"/>
            </a:xfrm>
            <a:prstGeom prst="rect">
              <a:avLst/>
            </a:prstGeom>
          </p:spPr>
        </p:pic>
        <p:sp>
          <p:nvSpPr>
            <p:cNvPr id="30" name="TextBox 29">
              <a:extLst>
                <a:ext uri="{FF2B5EF4-FFF2-40B4-BE49-F238E27FC236}">
                  <a16:creationId xmlns:a16="http://schemas.microsoft.com/office/drawing/2014/main" id="{1655D606-B3BC-D04D-A4D2-722142EFBE80}"/>
                </a:ext>
              </a:extLst>
            </p:cNvPr>
            <p:cNvSpPr txBox="1"/>
            <p:nvPr/>
          </p:nvSpPr>
          <p:spPr>
            <a:xfrm>
              <a:off x="346364" y="4308765"/>
              <a:ext cx="6040581" cy="338555"/>
            </a:xfrm>
            <a:prstGeom prst="rect">
              <a:avLst/>
            </a:prstGeom>
            <a:noFill/>
          </p:spPr>
          <p:txBody>
            <a:bodyPr wrap="square" rtlCol="0">
              <a:spAutoFit/>
            </a:bodyPr>
            <a:lstStyle/>
            <a:p>
              <a:pPr algn="ctr"/>
              <a:r>
                <a:rPr lang="en-US" sz="1050" i="1" dirty="0"/>
                <a:t>A Microscopic, Telescopic, and Kaleidoscopic View of Data Science</a:t>
              </a:r>
            </a:p>
          </p:txBody>
        </p:sp>
      </p:grpSp>
      <p:pic>
        <p:nvPicPr>
          <p:cNvPr id="9" name="Picture 8">
            <a:extLst>
              <a:ext uri="{FF2B5EF4-FFF2-40B4-BE49-F238E27FC236}">
                <a16:creationId xmlns:a16="http://schemas.microsoft.com/office/drawing/2014/main" id="{A0937C5B-589E-384B-9752-3A65108DD173}"/>
              </a:ext>
            </a:extLst>
          </p:cNvPr>
          <p:cNvPicPr>
            <a:picLocks noChangeAspect="1"/>
          </p:cNvPicPr>
          <p:nvPr/>
        </p:nvPicPr>
        <p:blipFill>
          <a:blip r:embed="rId4"/>
          <a:stretch>
            <a:fillRect/>
          </a:stretch>
        </p:blipFill>
        <p:spPr>
          <a:xfrm>
            <a:off x="4975866" y="2663664"/>
            <a:ext cx="3657600" cy="1181100"/>
          </a:xfrm>
          <a:prstGeom prst="rect">
            <a:avLst/>
          </a:prstGeom>
        </p:spPr>
      </p:pic>
      <p:pic>
        <p:nvPicPr>
          <p:cNvPr id="11" name="Picture 10">
            <a:extLst>
              <a:ext uri="{FF2B5EF4-FFF2-40B4-BE49-F238E27FC236}">
                <a16:creationId xmlns:a16="http://schemas.microsoft.com/office/drawing/2014/main" id="{82CF1BE6-F1E5-4B44-B840-66B861C41391}"/>
              </a:ext>
            </a:extLst>
          </p:cNvPr>
          <p:cNvPicPr>
            <a:picLocks noChangeAspect="1"/>
          </p:cNvPicPr>
          <p:nvPr/>
        </p:nvPicPr>
        <p:blipFill>
          <a:blip r:embed="rId5"/>
          <a:stretch>
            <a:fillRect/>
          </a:stretch>
        </p:blipFill>
        <p:spPr>
          <a:xfrm>
            <a:off x="4975866" y="4343879"/>
            <a:ext cx="3667125" cy="1190625"/>
          </a:xfrm>
          <a:prstGeom prst="rect">
            <a:avLst/>
          </a:prstGeom>
        </p:spPr>
      </p:pic>
      <p:pic>
        <p:nvPicPr>
          <p:cNvPr id="13" name="Picture 12">
            <a:extLst>
              <a:ext uri="{FF2B5EF4-FFF2-40B4-BE49-F238E27FC236}">
                <a16:creationId xmlns:a16="http://schemas.microsoft.com/office/drawing/2014/main" id="{016C076C-E414-9440-A947-F46DA02F6A97}"/>
              </a:ext>
            </a:extLst>
          </p:cNvPr>
          <p:cNvPicPr>
            <a:picLocks noChangeAspect="1"/>
          </p:cNvPicPr>
          <p:nvPr/>
        </p:nvPicPr>
        <p:blipFill>
          <a:blip r:embed="rId6"/>
          <a:stretch>
            <a:fillRect/>
          </a:stretch>
        </p:blipFill>
        <p:spPr>
          <a:xfrm>
            <a:off x="4975866" y="963304"/>
            <a:ext cx="3667125" cy="1209675"/>
          </a:xfrm>
          <a:prstGeom prst="rect">
            <a:avLst/>
          </a:prstGeom>
        </p:spPr>
      </p:pic>
      <p:sp>
        <p:nvSpPr>
          <p:cNvPr id="20" name="TextBox 19">
            <a:extLst>
              <a:ext uri="{FF2B5EF4-FFF2-40B4-BE49-F238E27FC236}">
                <a16:creationId xmlns:a16="http://schemas.microsoft.com/office/drawing/2014/main" id="{D9A11689-71A0-E442-8066-4A6F88B6CB41}"/>
              </a:ext>
            </a:extLst>
          </p:cNvPr>
          <p:cNvSpPr txBox="1"/>
          <p:nvPr/>
        </p:nvSpPr>
        <p:spPr>
          <a:xfrm>
            <a:off x="7427945" y="5543001"/>
            <a:ext cx="1237032" cy="380873"/>
          </a:xfrm>
          <a:prstGeom prst="rect">
            <a:avLst/>
          </a:prstGeom>
          <a:noFill/>
        </p:spPr>
        <p:txBody>
          <a:bodyPr wrap="square" rtlCol="0">
            <a:spAutoFit/>
          </a:bodyPr>
          <a:lstStyle/>
          <a:p>
            <a:pPr algn="ctr"/>
            <a:r>
              <a:rPr lang="en-US" sz="1050" b="1" dirty="0"/>
              <a:t>Michael Jordan</a:t>
            </a:r>
          </a:p>
          <a:p>
            <a:pPr algn="ctr"/>
            <a:r>
              <a:rPr lang="en-US" sz="825" i="1" dirty="0"/>
              <a:t>UC Berkeley</a:t>
            </a:r>
          </a:p>
        </p:txBody>
      </p:sp>
      <p:sp>
        <p:nvSpPr>
          <p:cNvPr id="21" name="TextBox 20">
            <a:extLst>
              <a:ext uri="{FF2B5EF4-FFF2-40B4-BE49-F238E27FC236}">
                <a16:creationId xmlns:a16="http://schemas.microsoft.com/office/drawing/2014/main" id="{5127BAA6-FA03-9C41-87DE-3B7B4AB3878D}"/>
              </a:ext>
            </a:extLst>
          </p:cNvPr>
          <p:cNvSpPr txBox="1"/>
          <p:nvPr/>
        </p:nvSpPr>
        <p:spPr>
          <a:xfrm>
            <a:off x="6200438" y="2197051"/>
            <a:ext cx="1237032" cy="380873"/>
          </a:xfrm>
          <a:prstGeom prst="rect">
            <a:avLst/>
          </a:prstGeom>
          <a:noFill/>
        </p:spPr>
        <p:txBody>
          <a:bodyPr wrap="square" rtlCol="0">
            <a:spAutoFit/>
          </a:bodyPr>
          <a:lstStyle/>
          <a:p>
            <a:pPr algn="ctr"/>
            <a:r>
              <a:rPr lang="en-US" sz="1050" b="1" dirty="0"/>
              <a:t>Jennifer </a:t>
            </a:r>
            <a:r>
              <a:rPr lang="en-US" sz="1050" b="1" dirty="0" err="1"/>
              <a:t>Chayes</a:t>
            </a:r>
            <a:endParaRPr lang="en-US" sz="1050" b="1" dirty="0"/>
          </a:p>
          <a:p>
            <a:pPr algn="ctr"/>
            <a:r>
              <a:rPr lang="en-US" sz="825" i="1" dirty="0"/>
              <a:t>Microsoft</a:t>
            </a:r>
          </a:p>
        </p:txBody>
      </p:sp>
      <p:sp>
        <p:nvSpPr>
          <p:cNvPr id="22" name="TextBox 21">
            <a:extLst>
              <a:ext uri="{FF2B5EF4-FFF2-40B4-BE49-F238E27FC236}">
                <a16:creationId xmlns:a16="http://schemas.microsoft.com/office/drawing/2014/main" id="{173B8368-033F-8C4A-A3BF-5C9C89BEEACA}"/>
              </a:ext>
            </a:extLst>
          </p:cNvPr>
          <p:cNvSpPr txBox="1"/>
          <p:nvPr/>
        </p:nvSpPr>
        <p:spPr>
          <a:xfrm>
            <a:off x="7405959" y="2197050"/>
            <a:ext cx="1237032" cy="380873"/>
          </a:xfrm>
          <a:prstGeom prst="rect">
            <a:avLst/>
          </a:prstGeom>
          <a:noFill/>
        </p:spPr>
        <p:txBody>
          <a:bodyPr wrap="square" rtlCol="0">
            <a:spAutoFit/>
          </a:bodyPr>
          <a:lstStyle/>
          <a:p>
            <a:pPr algn="ctr"/>
            <a:r>
              <a:rPr lang="en-US" sz="1050" b="1" dirty="0"/>
              <a:t>John </a:t>
            </a:r>
            <a:r>
              <a:rPr lang="en-US" sz="1050" b="1" dirty="0" err="1"/>
              <a:t>Eltinge</a:t>
            </a:r>
            <a:endParaRPr lang="en-US" sz="1050" b="1" dirty="0"/>
          </a:p>
          <a:p>
            <a:pPr algn="ctr"/>
            <a:r>
              <a:rPr lang="en-US" sz="825" i="1" dirty="0"/>
              <a:t>US Census Bureau</a:t>
            </a:r>
          </a:p>
        </p:txBody>
      </p:sp>
      <p:sp>
        <p:nvSpPr>
          <p:cNvPr id="23" name="TextBox 22">
            <a:extLst>
              <a:ext uri="{FF2B5EF4-FFF2-40B4-BE49-F238E27FC236}">
                <a16:creationId xmlns:a16="http://schemas.microsoft.com/office/drawing/2014/main" id="{5B503FCA-A896-984D-8D7E-FEF52B07AD16}"/>
              </a:ext>
            </a:extLst>
          </p:cNvPr>
          <p:cNvSpPr txBox="1"/>
          <p:nvPr/>
        </p:nvSpPr>
        <p:spPr>
          <a:xfrm>
            <a:off x="4966341" y="5543001"/>
            <a:ext cx="1237032" cy="380873"/>
          </a:xfrm>
          <a:prstGeom prst="rect">
            <a:avLst/>
          </a:prstGeom>
          <a:noFill/>
        </p:spPr>
        <p:txBody>
          <a:bodyPr wrap="square" rtlCol="0">
            <a:spAutoFit/>
          </a:bodyPr>
          <a:lstStyle/>
          <a:p>
            <a:pPr algn="ctr"/>
            <a:r>
              <a:rPr lang="en-US" sz="1050" b="1" dirty="0"/>
              <a:t>Ralf </a:t>
            </a:r>
            <a:r>
              <a:rPr lang="en-US" sz="1050" b="1" dirty="0" err="1"/>
              <a:t>Herbrich</a:t>
            </a:r>
            <a:endParaRPr lang="en-US" sz="1050" b="1" dirty="0"/>
          </a:p>
          <a:p>
            <a:pPr algn="ctr"/>
            <a:r>
              <a:rPr lang="en-US" sz="825" i="1" dirty="0"/>
              <a:t>Amazon</a:t>
            </a:r>
          </a:p>
        </p:txBody>
      </p:sp>
      <p:sp>
        <p:nvSpPr>
          <p:cNvPr id="24" name="TextBox 23">
            <a:extLst>
              <a:ext uri="{FF2B5EF4-FFF2-40B4-BE49-F238E27FC236}">
                <a16:creationId xmlns:a16="http://schemas.microsoft.com/office/drawing/2014/main" id="{E9AF9EC7-AA9C-644C-BC77-60CADD2D1AB2}"/>
              </a:ext>
            </a:extLst>
          </p:cNvPr>
          <p:cNvSpPr txBox="1"/>
          <p:nvPr/>
        </p:nvSpPr>
        <p:spPr>
          <a:xfrm>
            <a:off x="6110112" y="5554542"/>
            <a:ext cx="1423555" cy="380873"/>
          </a:xfrm>
          <a:prstGeom prst="rect">
            <a:avLst/>
          </a:prstGeom>
          <a:noFill/>
        </p:spPr>
        <p:txBody>
          <a:bodyPr wrap="square" rtlCol="0">
            <a:spAutoFit/>
          </a:bodyPr>
          <a:lstStyle/>
          <a:p>
            <a:pPr algn="ctr"/>
            <a:r>
              <a:rPr lang="en-US" sz="1050" b="1" dirty="0" err="1"/>
              <a:t>Bhramer</a:t>
            </a:r>
            <a:r>
              <a:rPr lang="en-US" sz="1050" b="1" dirty="0"/>
              <a:t> Mukherjee</a:t>
            </a:r>
          </a:p>
          <a:p>
            <a:pPr algn="ctr"/>
            <a:r>
              <a:rPr lang="en-US" sz="825" i="1" dirty="0"/>
              <a:t>University of Michigan</a:t>
            </a:r>
          </a:p>
        </p:txBody>
      </p:sp>
      <p:sp>
        <p:nvSpPr>
          <p:cNvPr id="25" name="TextBox 24">
            <a:extLst>
              <a:ext uri="{FF2B5EF4-FFF2-40B4-BE49-F238E27FC236}">
                <a16:creationId xmlns:a16="http://schemas.microsoft.com/office/drawing/2014/main" id="{F4D5156E-E864-DC41-9DB4-BAECBF1B19E7}"/>
              </a:ext>
            </a:extLst>
          </p:cNvPr>
          <p:cNvSpPr txBox="1"/>
          <p:nvPr/>
        </p:nvSpPr>
        <p:spPr>
          <a:xfrm>
            <a:off x="5021403" y="2202801"/>
            <a:ext cx="1237032" cy="380873"/>
          </a:xfrm>
          <a:prstGeom prst="rect">
            <a:avLst/>
          </a:prstGeom>
          <a:noFill/>
        </p:spPr>
        <p:txBody>
          <a:bodyPr wrap="square" rtlCol="0">
            <a:spAutoFit/>
          </a:bodyPr>
          <a:lstStyle/>
          <a:p>
            <a:pPr algn="ctr"/>
            <a:r>
              <a:rPr lang="en-US" sz="1050" b="1" dirty="0"/>
              <a:t>Rob Lue</a:t>
            </a:r>
          </a:p>
          <a:p>
            <a:pPr algn="ctr"/>
            <a:r>
              <a:rPr lang="en-US" sz="825" i="1" dirty="0"/>
              <a:t>Harvard University</a:t>
            </a:r>
          </a:p>
        </p:txBody>
      </p:sp>
      <p:sp>
        <p:nvSpPr>
          <p:cNvPr id="26" name="TextBox 25">
            <a:extLst>
              <a:ext uri="{FF2B5EF4-FFF2-40B4-BE49-F238E27FC236}">
                <a16:creationId xmlns:a16="http://schemas.microsoft.com/office/drawing/2014/main" id="{AB0AA925-2A66-6344-8865-47BC0FE1683B}"/>
              </a:ext>
            </a:extLst>
          </p:cNvPr>
          <p:cNvSpPr txBox="1"/>
          <p:nvPr/>
        </p:nvSpPr>
        <p:spPr>
          <a:xfrm>
            <a:off x="7396434" y="3869701"/>
            <a:ext cx="1407278" cy="507831"/>
          </a:xfrm>
          <a:prstGeom prst="rect">
            <a:avLst/>
          </a:prstGeom>
          <a:noFill/>
        </p:spPr>
        <p:txBody>
          <a:bodyPr wrap="square" rtlCol="0">
            <a:spAutoFit/>
          </a:bodyPr>
          <a:lstStyle/>
          <a:p>
            <a:pPr algn="ctr"/>
            <a:r>
              <a:rPr lang="en-US" sz="1050" b="1" dirty="0"/>
              <a:t>Margo Seltzer</a:t>
            </a:r>
          </a:p>
          <a:p>
            <a:pPr algn="ctr"/>
            <a:r>
              <a:rPr lang="en-US" sz="825" i="1" dirty="0"/>
              <a:t>University of British Columbia</a:t>
            </a:r>
          </a:p>
        </p:txBody>
      </p:sp>
      <p:sp>
        <p:nvSpPr>
          <p:cNvPr id="27" name="TextBox 26">
            <a:extLst>
              <a:ext uri="{FF2B5EF4-FFF2-40B4-BE49-F238E27FC236}">
                <a16:creationId xmlns:a16="http://schemas.microsoft.com/office/drawing/2014/main" id="{CFAEF82E-0F73-744B-B038-91BA3D252EA7}"/>
              </a:ext>
            </a:extLst>
          </p:cNvPr>
          <p:cNvSpPr txBox="1"/>
          <p:nvPr/>
        </p:nvSpPr>
        <p:spPr>
          <a:xfrm>
            <a:off x="6203373" y="3877734"/>
            <a:ext cx="1237032" cy="380873"/>
          </a:xfrm>
          <a:prstGeom prst="rect">
            <a:avLst/>
          </a:prstGeom>
          <a:noFill/>
        </p:spPr>
        <p:txBody>
          <a:bodyPr wrap="square" rtlCol="0">
            <a:spAutoFit/>
          </a:bodyPr>
          <a:lstStyle/>
          <a:p>
            <a:pPr algn="ctr"/>
            <a:r>
              <a:rPr lang="en-US" sz="1050" b="1" dirty="0"/>
              <a:t>Xiao-li Meng</a:t>
            </a:r>
          </a:p>
          <a:p>
            <a:pPr algn="ctr"/>
            <a:r>
              <a:rPr lang="en-US" sz="825" i="1" dirty="0"/>
              <a:t>Harvard University</a:t>
            </a:r>
          </a:p>
        </p:txBody>
      </p:sp>
      <p:sp>
        <p:nvSpPr>
          <p:cNvPr id="31" name="TextBox 30">
            <a:extLst>
              <a:ext uri="{FF2B5EF4-FFF2-40B4-BE49-F238E27FC236}">
                <a16:creationId xmlns:a16="http://schemas.microsoft.com/office/drawing/2014/main" id="{C781FE0B-D039-B440-AE69-BD2F353AAD18}"/>
              </a:ext>
            </a:extLst>
          </p:cNvPr>
          <p:cNvSpPr txBox="1"/>
          <p:nvPr/>
        </p:nvSpPr>
        <p:spPr>
          <a:xfrm>
            <a:off x="4966341" y="3881105"/>
            <a:ext cx="1237032" cy="380873"/>
          </a:xfrm>
          <a:prstGeom prst="rect">
            <a:avLst/>
          </a:prstGeom>
          <a:noFill/>
        </p:spPr>
        <p:txBody>
          <a:bodyPr wrap="square" rtlCol="0">
            <a:spAutoFit/>
          </a:bodyPr>
          <a:lstStyle/>
          <a:p>
            <a:pPr algn="ctr"/>
            <a:r>
              <a:rPr lang="en-US" sz="1050" b="1" dirty="0"/>
              <a:t>Erica </a:t>
            </a:r>
            <a:r>
              <a:rPr lang="en-US" sz="1050" b="1" dirty="0" err="1"/>
              <a:t>Groshen</a:t>
            </a:r>
            <a:endParaRPr lang="en-US" sz="1050" b="1" dirty="0"/>
          </a:p>
          <a:p>
            <a:pPr algn="ctr"/>
            <a:r>
              <a:rPr lang="en-US" sz="825" i="1" dirty="0"/>
              <a:t>Cornell University</a:t>
            </a:r>
          </a:p>
        </p:txBody>
      </p:sp>
    </p:spTree>
    <p:extLst>
      <p:ext uri="{BB962C8B-B14F-4D97-AF65-F5344CB8AC3E}">
        <p14:creationId xmlns:p14="http://schemas.microsoft.com/office/powerpoint/2010/main" val="1304362860"/>
      </p:ext>
    </p:extLst>
  </p:cSld>
  <p:clrMapOvr>
    <a:masterClrMapping/>
  </p:clrMapOvr>
  <p:transition spd="slow" advClick="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9D672-4D6F-6448-A979-75CB18BB51CB}"/>
              </a:ext>
            </a:extLst>
          </p:cNvPr>
          <p:cNvPicPr>
            <a:picLocks noChangeAspect="1"/>
          </p:cNvPicPr>
          <p:nvPr/>
        </p:nvPicPr>
        <p:blipFill>
          <a:blip r:embed="rId3"/>
          <a:stretch>
            <a:fillRect/>
          </a:stretch>
        </p:blipFill>
        <p:spPr>
          <a:xfrm>
            <a:off x="896471" y="394447"/>
            <a:ext cx="4221256" cy="5628341"/>
          </a:xfrm>
          <a:prstGeom prst="rect">
            <a:avLst/>
          </a:prstGeom>
        </p:spPr>
      </p:pic>
      <p:pic>
        <p:nvPicPr>
          <p:cNvPr id="7" name="Picture 6">
            <a:extLst>
              <a:ext uri="{FF2B5EF4-FFF2-40B4-BE49-F238E27FC236}">
                <a16:creationId xmlns:a16="http://schemas.microsoft.com/office/drawing/2014/main" id="{BAB95068-0494-CC48-91AF-3C5C35D2F2F0}"/>
              </a:ext>
            </a:extLst>
          </p:cNvPr>
          <p:cNvPicPr>
            <a:picLocks noChangeAspect="1"/>
          </p:cNvPicPr>
          <p:nvPr/>
        </p:nvPicPr>
        <p:blipFill>
          <a:blip r:embed="rId4"/>
          <a:stretch>
            <a:fillRect/>
          </a:stretch>
        </p:blipFill>
        <p:spPr>
          <a:xfrm>
            <a:off x="5565059" y="2402540"/>
            <a:ext cx="2995151" cy="2115671"/>
          </a:xfrm>
          <a:prstGeom prst="rect">
            <a:avLst/>
          </a:prstGeom>
        </p:spPr>
      </p:pic>
      <p:sp>
        <p:nvSpPr>
          <p:cNvPr id="2" name="TextBox 1">
            <a:extLst>
              <a:ext uri="{FF2B5EF4-FFF2-40B4-BE49-F238E27FC236}">
                <a16:creationId xmlns:a16="http://schemas.microsoft.com/office/drawing/2014/main" id="{D02CF5E8-4D77-4941-B966-A8C9F5C8725C}"/>
              </a:ext>
            </a:extLst>
          </p:cNvPr>
          <p:cNvSpPr txBox="1"/>
          <p:nvPr/>
        </p:nvSpPr>
        <p:spPr>
          <a:xfrm>
            <a:off x="233082" y="6185647"/>
            <a:ext cx="8713693" cy="707886"/>
          </a:xfrm>
          <a:prstGeom prst="rect">
            <a:avLst/>
          </a:prstGeom>
          <a:noFill/>
        </p:spPr>
        <p:txBody>
          <a:bodyPr wrap="square" rtlCol="0">
            <a:spAutoFit/>
          </a:bodyPr>
          <a:lstStyle/>
          <a:p>
            <a:r>
              <a:rPr lang="en-US" sz="2000" dirty="0"/>
              <a:t>Tillie, 8 months </a:t>
            </a:r>
            <a:r>
              <a:rPr lang="en-US" sz="2000"/>
              <a:t>old Labrador and </a:t>
            </a:r>
            <a:r>
              <a:rPr lang="en-US" sz="2000" dirty="0"/>
              <a:t>special advisor to the Harvard Data Science Initiative</a:t>
            </a:r>
          </a:p>
        </p:txBody>
      </p:sp>
    </p:spTree>
    <p:extLst>
      <p:ext uri="{BB962C8B-B14F-4D97-AF65-F5344CB8AC3E}">
        <p14:creationId xmlns:p14="http://schemas.microsoft.com/office/powerpoint/2010/main" val="1819371324"/>
      </p:ext>
    </p:extLst>
  </p:cSld>
  <p:clrMapOvr>
    <a:masterClrMapping/>
  </p:clrMapOvr>
  <mc:AlternateContent xmlns:mc="http://schemas.openxmlformats.org/markup-compatibility/2006" xmlns:p14="http://schemas.microsoft.com/office/powerpoint/2010/main">
    <mc:Choice Requires="p14">
      <p:transition spd="slow" p14:dur="225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 y="0"/>
            <a:ext cx="9144000" cy="6858000"/>
          </a:xfrm>
          <a:prstGeom prst="rect">
            <a:avLst/>
          </a:prstGeom>
        </p:spPr>
      </p:pic>
    </p:spTree>
    <p:extLst>
      <p:ext uri="{BB962C8B-B14F-4D97-AF65-F5344CB8AC3E}">
        <p14:creationId xmlns:p14="http://schemas.microsoft.com/office/powerpoint/2010/main" val="2069555461"/>
      </p:ext>
    </p:ext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525256"/>
          </a:xfrm>
          <a:prstGeom prst="rect">
            <a:avLst/>
          </a:prstGeom>
        </p:spPr>
      </p:pic>
      <p:sp>
        <p:nvSpPr>
          <p:cNvPr id="7" name="Rectangle 6"/>
          <p:cNvSpPr/>
          <p:nvPr/>
        </p:nvSpPr>
        <p:spPr>
          <a:xfrm>
            <a:off x="380999" y="2683239"/>
            <a:ext cx="8325557" cy="36009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mj-lt"/>
              <a:buNone/>
              <a:tabLst/>
              <a:defRPr/>
            </a:pPr>
            <a:r>
              <a:rPr lang="en-US" sz="2800" dirty="0">
                <a:effectLst/>
              </a:rPr>
              <a:t>Scientific Questions</a:t>
            </a:r>
          </a:p>
          <a:p>
            <a:pPr marL="0" marR="0" lvl="0" indent="0" defTabSz="914400" eaLnBrk="1" fontAlgn="auto" latinLnBrk="0" hangingPunct="1">
              <a:lnSpc>
                <a:spcPct val="100000"/>
              </a:lnSpc>
              <a:spcBef>
                <a:spcPts val="0"/>
              </a:spcBef>
              <a:spcAft>
                <a:spcPts val="0"/>
              </a:spcAft>
              <a:buClrTx/>
              <a:buSzTx/>
              <a:buFont typeface="+mj-lt"/>
              <a:buNone/>
              <a:tabLst/>
              <a:defRPr/>
            </a:pPr>
            <a:endParaRPr lang="en-US" sz="2800" dirty="0"/>
          </a:p>
          <a:p>
            <a:pPr marL="0" marR="0" lvl="0" indent="0" defTabSz="914400" eaLnBrk="1" fontAlgn="auto" latinLnBrk="0" hangingPunct="1">
              <a:lnSpc>
                <a:spcPct val="100000"/>
              </a:lnSpc>
              <a:spcBef>
                <a:spcPts val="0"/>
              </a:spcBef>
              <a:spcAft>
                <a:spcPts val="0"/>
              </a:spcAft>
              <a:buClrTx/>
              <a:buSzTx/>
              <a:buFont typeface="+mj-lt"/>
              <a:buNone/>
              <a:tabLst/>
              <a:defRPr/>
            </a:pPr>
            <a:r>
              <a:rPr lang="en-US" sz="2800" dirty="0">
                <a:effectLst/>
              </a:rPr>
              <a:t>1.  </a:t>
            </a:r>
            <a:r>
              <a:rPr lang="en-US" sz="2800" dirty="0"/>
              <a:t>Is </a:t>
            </a:r>
            <a:r>
              <a:rPr lang="en-US" sz="2800" dirty="0">
                <a:effectLst/>
              </a:rPr>
              <a:t>exposure to PM</a:t>
            </a:r>
            <a:r>
              <a:rPr lang="en-US" sz="2800" baseline="-25000" dirty="0">
                <a:effectLst/>
              </a:rPr>
              <a:t>2.5</a:t>
            </a:r>
            <a:r>
              <a:rPr lang="en-US" sz="2800" dirty="0">
                <a:effectLst/>
              </a:rPr>
              <a:t> </a:t>
            </a:r>
            <a:r>
              <a:rPr lang="en-US" sz="2800" dirty="0">
                <a:solidFill>
                  <a:srgbClr val="FF0000"/>
                </a:solidFill>
                <a:effectLst/>
              </a:rPr>
              <a:t>below the NAAQS </a:t>
            </a:r>
            <a:r>
              <a:rPr lang="en-US" sz="2800" dirty="0">
                <a:effectLst/>
              </a:rPr>
              <a:t>(35 </a:t>
            </a:r>
            <a:r>
              <a:rPr lang="el-GR" sz="2800" dirty="0"/>
              <a:t>μ</a:t>
            </a:r>
            <a:r>
              <a:rPr lang="en-US" sz="2800" dirty="0"/>
              <a:t>g</a:t>
            </a:r>
            <a:r>
              <a:rPr lang="en-US" sz="2800" dirty="0">
                <a:effectLst/>
              </a:rPr>
              <a:t>/m</a:t>
            </a:r>
            <a:r>
              <a:rPr lang="en-US" sz="2800" baseline="30000" dirty="0">
                <a:effectLst/>
              </a:rPr>
              <a:t>3</a:t>
            </a:r>
            <a:r>
              <a:rPr lang="en-US" sz="2800" dirty="0">
                <a:effectLst/>
              </a:rPr>
              <a:t> for daily and 12 </a:t>
            </a:r>
            <a:r>
              <a:rPr lang="el-GR" sz="2800" dirty="0"/>
              <a:t>μ</a:t>
            </a:r>
            <a:r>
              <a:rPr lang="en-US" sz="2800" dirty="0"/>
              <a:t>g</a:t>
            </a:r>
            <a:r>
              <a:rPr lang="en-US" sz="2800" dirty="0">
                <a:effectLst/>
              </a:rPr>
              <a:t>/m</a:t>
            </a:r>
            <a:r>
              <a:rPr lang="en-US" sz="2800" baseline="30000" dirty="0">
                <a:effectLst/>
              </a:rPr>
              <a:t>3 </a:t>
            </a:r>
            <a:r>
              <a:rPr lang="en-US" sz="2800" dirty="0"/>
              <a:t>for annual)</a:t>
            </a:r>
            <a:r>
              <a:rPr lang="en-US" sz="2800" dirty="0">
                <a:effectLst/>
              </a:rPr>
              <a:t> associated with an increase mortality risks?</a:t>
            </a:r>
          </a:p>
          <a:p>
            <a:pPr marL="0" marR="0" lvl="0" indent="0" defTabSz="914400" eaLnBrk="1" fontAlgn="auto" latinLnBrk="0" hangingPunct="1">
              <a:lnSpc>
                <a:spcPct val="100000"/>
              </a:lnSpc>
              <a:spcBef>
                <a:spcPts val="0"/>
              </a:spcBef>
              <a:spcAft>
                <a:spcPts val="0"/>
              </a:spcAft>
              <a:buClrTx/>
              <a:buSzTx/>
              <a:buFont typeface="+mj-lt"/>
              <a:buNone/>
              <a:tabLst/>
              <a:defRPr/>
            </a:pPr>
            <a:endParaRPr lang="en-US" sz="2800" dirty="0">
              <a:effectLst/>
            </a:endParaRPr>
          </a:p>
          <a:p>
            <a:pPr marL="0" marR="0" lvl="0" indent="0" defTabSz="914400" eaLnBrk="1" fontAlgn="auto" latinLnBrk="0" hangingPunct="1">
              <a:lnSpc>
                <a:spcPct val="100000"/>
              </a:lnSpc>
              <a:spcBef>
                <a:spcPts val="0"/>
              </a:spcBef>
              <a:spcAft>
                <a:spcPts val="0"/>
              </a:spcAft>
              <a:buClrTx/>
              <a:buSzTx/>
              <a:buFont typeface="+mj-lt"/>
              <a:buNone/>
              <a:tabLst/>
              <a:defRPr/>
            </a:pPr>
            <a:r>
              <a:rPr lang="en-US" sz="2800" dirty="0"/>
              <a:t>2. Are some populations at higher risk than others?</a:t>
            </a:r>
          </a:p>
          <a:p>
            <a:pPr marL="0" marR="0" lvl="0" indent="0" defTabSz="914400" eaLnBrk="1" fontAlgn="auto" latinLnBrk="0" hangingPunct="1">
              <a:lnSpc>
                <a:spcPct val="100000"/>
              </a:lnSpc>
              <a:spcBef>
                <a:spcPts val="0"/>
              </a:spcBef>
              <a:spcAft>
                <a:spcPts val="0"/>
              </a:spcAft>
              <a:buClrTx/>
              <a:buSzTx/>
              <a:buFont typeface="+mj-lt"/>
              <a:buNone/>
              <a:tabLst/>
              <a:defRPr/>
            </a:pPr>
            <a:endParaRPr lang="en-US" sz="3200" dirty="0"/>
          </a:p>
        </p:txBody>
      </p:sp>
    </p:spTree>
    <p:extLst>
      <p:ext uri="{BB962C8B-B14F-4D97-AF65-F5344CB8AC3E}">
        <p14:creationId xmlns:p14="http://schemas.microsoft.com/office/powerpoint/2010/main" val="693489413"/>
      </p:ext>
    </p:extLst>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611906"/>
            <a:ext cx="9144000" cy="753035"/>
          </a:xfrm>
          <a:prstGeom prst="rect">
            <a:avLst/>
          </a:prstGeom>
          <a:solidFill>
            <a:schemeClr val="bg1"/>
          </a:solidFill>
        </p:spPr>
        <p:txBody>
          <a:bodyPr wrap="square" rtlCol="0">
            <a:spAutoFit/>
          </a:bodyPr>
          <a:lstStyle/>
          <a:p>
            <a:endParaRPr lang="en-US" dirty="0"/>
          </a:p>
        </p:txBody>
      </p:sp>
      <p:sp>
        <p:nvSpPr>
          <p:cNvPr id="3" name="TextBox 2"/>
          <p:cNvSpPr txBox="1"/>
          <p:nvPr/>
        </p:nvSpPr>
        <p:spPr>
          <a:xfrm>
            <a:off x="896471" y="0"/>
            <a:ext cx="6813176" cy="523220"/>
          </a:xfrm>
          <a:prstGeom prst="rect">
            <a:avLst/>
          </a:prstGeom>
          <a:noFill/>
        </p:spPr>
        <p:txBody>
          <a:bodyPr wrap="square" rtlCol="0">
            <a:spAutoFit/>
          </a:bodyPr>
          <a:lstStyle/>
          <a:p>
            <a:pPr algn="ctr"/>
            <a:r>
              <a:rPr lang="en-US" sz="2800" dirty="0"/>
              <a:t>RESEARCH DATA PLATFORM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3" y="1564303"/>
            <a:ext cx="9107697" cy="5329322"/>
          </a:xfrm>
          <a:prstGeom prst="rect">
            <a:avLst/>
          </a:prstGeom>
        </p:spPr>
      </p:pic>
    </p:spTree>
    <p:extLst>
      <p:ext uri="{BB962C8B-B14F-4D97-AF65-F5344CB8AC3E}">
        <p14:creationId xmlns:p14="http://schemas.microsoft.com/office/powerpoint/2010/main" val="1594761275"/>
      </p:ext>
    </p:extLst>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65DB5A-1CD4-EE47-B3C8-31940F7196BE}"/>
              </a:ext>
            </a:extLst>
          </p:cNvPr>
          <p:cNvPicPr>
            <a:picLocks noChangeAspect="1"/>
          </p:cNvPicPr>
          <p:nvPr/>
        </p:nvPicPr>
        <p:blipFill>
          <a:blip r:embed="rId3"/>
          <a:stretch>
            <a:fillRect/>
          </a:stretch>
        </p:blipFill>
        <p:spPr>
          <a:xfrm>
            <a:off x="2812863" y="931834"/>
            <a:ext cx="2805672" cy="1192411"/>
          </a:xfrm>
          <a:prstGeom prst="rect">
            <a:avLst/>
          </a:prstGeom>
        </p:spPr>
      </p:pic>
      <p:pic>
        <p:nvPicPr>
          <p:cNvPr id="7" name="Picture 6">
            <a:extLst>
              <a:ext uri="{FF2B5EF4-FFF2-40B4-BE49-F238E27FC236}">
                <a16:creationId xmlns:a16="http://schemas.microsoft.com/office/drawing/2014/main" id="{B716B4E3-8272-004D-B0EC-727E7B90F9AE}"/>
              </a:ext>
            </a:extLst>
          </p:cNvPr>
          <p:cNvPicPr>
            <a:picLocks noChangeAspect="1"/>
          </p:cNvPicPr>
          <p:nvPr/>
        </p:nvPicPr>
        <p:blipFill>
          <a:blip r:embed="rId4"/>
          <a:stretch>
            <a:fillRect/>
          </a:stretch>
        </p:blipFill>
        <p:spPr>
          <a:xfrm>
            <a:off x="6205888" y="2719433"/>
            <a:ext cx="3083501" cy="1856606"/>
          </a:xfrm>
          <a:prstGeom prst="rect">
            <a:avLst/>
          </a:prstGeom>
        </p:spPr>
      </p:pic>
      <p:cxnSp>
        <p:nvCxnSpPr>
          <p:cNvPr id="16" name="Straight Arrow Connector 15">
            <a:extLst>
              <a:ext uri="{FF2B5EF4-FFF2-40B4-BE49-F238E27FC236}">
                <a16:creationId xmlns:a16="http://schemas.microsoft.com/office/drawing/2014/main" id="{6F946F73-9DD8-8A4D-98F2-29B10E27A009}"/>
              </a:ext>
            </a:extLst>
          </p:cNvPr>
          <p:cNvCxnSpPr>
            <a:cxnSpLocks/>
          </p:cNvCxnSpPr>
          <p:nvPr/>
        </p:nvCxnSpPr>
        <p:spPr>
          <a:xfrm>
            <a:off x="1899634" y="2203872"/>
            <a:ext cx="977258" cy="1035164"/>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FBBC9-7D67-BF44-822C-AE5C3AE2F0B1}"/>
              </a:ext>
            </a:extLst>
          </p:cNvPr>
          <p:cNvCxnSpPr>
            <a:cxnSpLocks/>
          </p:cNvCxnSpPr>
          <p:nvPr/>
        </p:nvCxnSpPr>
        <p:spPr>
          <a:xfrm flipV="1">
            <a:off x="1577381" y="3728540"/>
            <a:ext cx="1196282" cy="18804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E18E32-FB37-7148-B35A-B5B4CEE339B2}"/>
              </a:ext>
            </a:extLst>
          </p:cNvPr>
          <p:cNvCxnSpPr>
            <a:cxnSpLocks/>
          </p:cNvCxnSpPr>
          <p:nvPr/>
        </p:nvCxnSpPr>
        <p:spPr>
          <a:xfrm flipV="1">
            <a:off x="1822789" y="3487588"/>
            <a:ext cx="1091591" cy="198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E0DC7EB-71FC-BE49-87FD-C6009B8BC004}"/>
              </a:ext>
            </a:extLst>
          </p:cNvPr>
          <p:cNvSpPr txBox="1"/>
          <p:nvPr/>
        </p:nvSpPr>
        <p:spPr>
          <a:xfrm>
            <a:off x="3218688" y="401987"/>
            <a:ext cx="1733842" cy="300082"/>
          </a:xfrm>
          <a:prstGeom prst="rect">
            <a:avLst/>
          </a:prstGeom>
          <a:noFill/>
        </p:spPr>
        <p:txBody>
          <a:bodyPr wrap="square" rtlCol="0">
            <a:spAutoFit/>
          </a:bodyPr>
          <a:lstStyle/>
          <a:p>
            <a:r>
              <a:rPr lang="en-US" sz="1350" dirty="0"/>
              <a:t>PM</a:t>
            </a:r>
            <a:r>
              <a:rPr lang="en-US" sz="1350" baseline="-25000" dirty="0"/>
              <a:t>2.5 </a:t>
            </a:r>
            <a:r>
              <a:rPr lang="en-US" sz="1350" dirty="0"/>
              <a:t>Monitor Data</a:t>
            </a:r>
          </a:p>
        </p:txBody>
      </p:sp>
      <p:cxnSp>
        <p:nvCxnSpPr>
          <p:cNvPr id="23" name="Straight Arrow Connector 22">
            <a:extLst>
              <a:ext uri="{FF2B5EF4-FFF2-40B4-BE49-F238E27FC236}">
                <a16:creationId xmlns:a16="http://schemas.microsoft.com/office/drawing/2014/main" id="{C0608941-88A2-F44C-9672-B6E0A5BF88C4}"/>
              </a:ext>
            </a:extLst>
          </p:cNvPr>
          <p:cNvCxnSpPr>
            <a:cxnSpLocks/>
          </p:cNvCxnSpPr>
          <p:nvPr/>
        </p:nvCxnSpPr>
        <p:spPr>
          <a:xfrm flipH="1">
            <a:off x="4045006" y="2038076"/>
            <a:ext cx="1" cy="6813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988644E-21B1-6148-A09B-BA7B5375FA7A}"/>
              </a:ext>
            </a:extLst>
          </p:cNvPr>
          <p:cNvCxnSpPr>
            <a:cxnSpLocks/>
          </p:cNvCxnSpPr>
          <p:nvPr/>
        </p:nvCxnSpPr>
        <p:spPr>
          <a:xfrm flipV="1">
            <a:off x="5539415" y="3508289"/>
            <a:ext cx="66647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2E43E4-75C7-514A-ACB9-8723408BD70E}"/>
              </a:ext>
            </a:extLst>
          </p:cNvPr>
          <p:cNvSpPr txBox="1"/>
          <p:nvPr/>
        </p:nvSpPr>
        <p:spPr>
          <a:xfrm>
            <a:off x="6461425" y="2419351"/>
            <a:ext cx="2048381" cy="300082"/>
          </a:xfrm>
          <a:prstGeom prst="rect">
            <a:avLst/>
          </a:prstGeom>
          <a:noFill/>
        </p:spPr>
        <p:txBody>
          <a:bodyPr wrap="none" rtlCol="0">
            <a:spAutoFit/>
          </a:bodyPr>
          <a:lstStyle/>
          <a:p>
            <a:r>
              <a:rPr lang="en-US" sz="1350" dirty="0"/>
              <a:t>Daily 1km x 1km Estimates</a:t>
            </a:r>
          </a:p>
        </p:txBody>
      </p:sp>
      <p:sp>
        <p:nvSpPr>
          <p:cNvPr id="17" name="TextBox 16">
            <a:extLst>
              <a:ext uri="{FF2B5EF4-FFF2-40B4-BE49-F238E27FC236}">
                <a16:creationId xmlns:a16="http://schemas.microsoft.com/office/drawing/2014/main" id="{86160518-D051-1944-9C81-17DB62D604B7}"/>
              </a:ext>
            </a:extLst>
          </p:cNvPr>
          <p:cNvSpPr txBox="1"/>
          <p:nvPr/>
        </p:nvSpPr>
        <p:spPr>
          <a:xfrm>
            <a:off x="5712452" y="5189129"/>
            <a:ext cx="3417757" cy="1477328"/>
          </a:xfrm>
          <a:prstGeom prst="rect">
            <a:avLst/>
          </a:prstGeom>
          <a:noFill/>
        </p:spPr>
        <p:txBody>
          <a:bodyPr wrap="square" rtlCol="0">
            <a:spAutoFit/>
          </a:bodyPr>
          <a:lstStyle/>
          <a:p>
            <a:r>
              <a:rPr lang="en-US" dirty="0"/>
              <a:t>“To understand how quickly we're cooking the planet, we need good data. To have good data, we need good satellites”</a:t>
            </a:r>
          </a:p>
          <a:p>
            <a:r>
              <a:rPr lang="en-US" dirty="0"/>
              <a:t>- Jeff Goodell</a:t>
            </a:r>
            <a:endParaRPr lang="en-US" sz="1650" dirty="0"/>
          </a:p>
        </p:txBody>
      </p:sp>
      <p:pic>
        <p:nvPicPr>
          <p:cNvPr id="3" name="Picture 2">
            <a:extLst>
              <a:ext uri="{FF2B5EF4-FFF2-40B4-BE49-F238E27FC236}">
                <a16:creationId xmlns:a16="http://schemas.microsoft.com/office/drawing/2014/main" id="{A7BAFD4D-F557-D542-86EC-B50CC15A95FB}"/>
              </a:ext>
            </a:extLst>
          </p:cNvPr>
          <p:cNvPicPr>
            <a:picLocks noChangeAspect="1"/>
          </p:cNvPicPr>
          <p:nvPr/>
        </p:nvPicPr>
        <p:blipFill>
          <a:blip r:embed="rId5"/>
          <a:stretch>
            <a:fillRect/>
          </a:stretch>
        </p:blipFill>
        <p:spPr>
          <a:xfrm>
            <a:off x="305183" y="852206"/>
            <a:ext cx="1732623" cy="1374547"/>
          </a:xfrm>
          <a:prstGeom prst="rect">
            <a:avLst/>
          </a:prstGeom>
        </p:spPr>
      </p:pic>
      <p:sp>
        <p:nvSpPr>
          <p:cNvPr id="19" name="TextBox 18">
            <a:extLst>
              <a:ext uri="{FF2B5EF4-FFF2-40B4-BE49-F238E27FC236}">
                <a16:creationId xmlns:a16="http://schemas.microsoft.com/office/drawing/2014/main" id="{C858A199-286B-1148-9B33-901AE044BA78}"/>
              </a:ext>
            </a:extLst>
          </p:cNvPr>
          <p:cNvSpPr txBox="1"/>
          <p:nvPr/>
        </p:nvSpPr>
        <p:spPr>
          <a:xfrm>
            <a:off x="485609" y="604136"/>
            <a:ext cx="1349537" cy="300082"/>
          </a:xfrm>
          <a:prstGeom prst="rect">
            <a:avLst/>
          </a:prstGeom>
          <a:noFill/>
        </p:spPr>
        <p:txBody>
          <a:bodyPr wrap="none" rtlCol="0">
            <a:spAutoFit/>
          </a:bodyPr>
          <a:lstStyle/>
          <a:p>
            <a:r>
              <a:rPr lang="en-US" sz="1350" dirty="0"/>
              <a:t>Satellite Imaging</a:t>
            </a:r>
          </a:p>
        </p:txBody>
      </p:sp>
      <p:pic>
        <p:nvPicPr>
          <p:cNvPr id="4" name="Picture 3">
            <a:extLst>
              <a:ext uri="{FF2B5EF4-FFF2-40B4-BE49-F238E27FC236}">
                <a16:creationId xmlns:a16="http://schemas.microsoft.com/office/drawing/2014/main" id="{D0983CA6-3DAA-EE41-9F5E-09761E957608}"/>
              </a:ext>
            </a:extLst>
          </p:cNvPr>
          <p:cNvPicPr>
            <a:picLocks noChangeAspect="1"/>
          </p:cNvPicPr>
          <p:nvPr/>
        </p:nvPicPr>
        <p:blipFill>
          <a:blip r:embed="rId6"/>
          <a:stretch>
            <a:fillRect/>
          </a:stretch>
        </p:blipFill>
        <p:spPr>
          <a:xfrm>
            <a:off x="424332" y="2811077"/>
            <a:ext cx="1472090" cy="1453689"/>
          </a:xfrm>
          <a:prstGeom prst="rect">
            <a:avLst/>
          </a:prstGeom>
        </p:spPr>
      </p:pic>
      <p:pic>
        <p:nvPicPr>
          <p:cNvPr id="9" name="Picture 8">
            <a:extLst>
              <a:ext uri="{FF2B5EF4-FFF2-40B4-BE49-F238E27FC236}">
                <a16:creationId xmlns:a16="http://schemas.microsoft.com/office/drawing/2014/main" id="{0586A615-11BE-4446-ABD3-CE6AE3041B35}"/>
              </a:ext>
            </a:extLst>
          </p:cNvPr>
          <p:cNvPicPr>
            <a:picLocks noChangeAspect="1"/>
          </p:cNvPicPr>
          <p:nvPr/>
        </p:nvPicPr>
        <p:blipFill>
          <a:blip r:embed="rId7"/>
          <a:stretch>
            <a:fillRect/>
          </a:stretch>
        </p:blipFill>
        <p:spPr>
          <a:xfrm>
            <a:off x="122407" y="5277049"/>
            <a:ext cx="2037806" cy="1191924"/>
          </a:xfrm>
          <a:prstGeom prst="rect">
            <a:avLst/>
          </a:prstGeom>
        </p:spPr>
      </p:pic>
      <p:sp>
        <p:nvSpPr>
          <p:cNvPr id="10" name="Rectangle 9">
            <a:extLst>
              <a:ext uri="{FF2B5EF4-FFF2-40B4-BE49-F238E27FC236}">
                <a16:creationId xmlns:a16="http://schemas.microsoft.com/office/drawing/2014/main" id="{2B0CAC6F-5A05-2B43-BEBF-41A832B4830A}"/>
              </a:ext>
            </a:extLst>
          </p:cNvPr>
          <p:cNvSpPr/>
          <p:nvPr/>
        </p:nvSpPr>
        <p:spPr>
          <a:xfrm>
            <a:off x="731520" y="2491847"/>
            <a:ext cx="1319770" cy="307777"/>
          </a:xfrm>
          <a:prstGeom prst="rect">
            <a:avLst/>
          </a:prstGeom>
        </p:spPr>
        <p:txBody>
          <a:bodyPr wrap="square">
            <a:spAutoFit/>
          </a:bodyPr>
          <a:lstStyle/>
          <a:p>
            <a:r>
              <a:rPr lang="en-US" sz="1400" dirty="0"/>
              <a:t>Weather data</a:t>
            </a:r>
          </a:p>
        </p:txBody>
      </p:sp>
      <p:sp>
        <p:nvSpPr>
          <p:cNvPr id="11" name="Rectangle 10">
            <a:extLst>
              <a:ext uri="{FF2B5EF4-FFF2-40B4-BE49-F238E27FC236}">
                <a16:creationId xmlns:a16="http://schemas.microsoft.com/office/drawing/2014/main" id="{36529AE0-7839-EF47-AA6E-E4AFF1B1DB98}"/>
              </a:ext>
            </a:extLst>
          </p:cNvPr>
          <p:cNvSpPr/>
          <p:nvPr/>
        </p:nvSpPr>
        <p:spPr>
          <a:xfrm>
            <a:off x="493777" y="4798814"/>
            <a:ext cx="1295067" cy="307777"/>
          </a:xfrm>
          <a:prstGeom prst="rect">
            <a:avLst/>
          </a:prstGeom>
        </p:spPr>
        <p:txBody>
          <a:bodyPr wrap="square">
            <a:spAutoFit/>
          </a:bodyPr>
          <a:lstStyle/>
          <a:p>
            <a:r>
              <a:rPr lang="en-US" sz="1400" dirty="0"/>
              <a:t>Land use data</a:t>
            </a:r>
          </a:p>
        </p:txBody>
      </p:sp>
      <p:pic>
        <p:nvPicPr>
          <p:cNvPr id="6" name="Picture 5">
            <a:extLst>
              <a:ext uri="{FF2B5EF4-FFF2-40B4-BE49-F238E27FC236}">
                <a16:creationId xmlns:a16="http://schemas.microsoft.com/office/drawing/2014/main" id="{3CFD411E-D07F-B946-A086-DD943B212AC9}"/>
              </a:ext>
            </a:extLst>
          </p:cNvPr>
          <p:cNvPicPr>
            <a:picLocks noChangeAspect="1"/>
          </p:cNvPicPr>
          <p:nvPr/>
        </p:nvPicPr>
        <p:blipFill>
          <a:blip r:embed="rId8"/>
          <a:stretch>
            <a:fillRect/>
          </a:stretch>
        </p:blipFill>
        <p:spPr>
          <a:xfrm>
            <a:off x="2903416" y="2780917"/>
            <a:ext cx="2617510" cy="1732520"/>
          </a:xfrm>
          <a:prstGeom prst="rect">
            <a:avLst/>
          </a:prstGeom>
        </p:spPr>
      </p:pic>
    </p:spTree>
    <p:extLst>
      <p:ext uri="{BB962C8B-B14F-4D97-AF65-F5344CB8AC3E}">
        <p14:creationId xmlns:p14="http://schemas.microsoft.com/office/powerpoint/2010/main" val="41571085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 y="939800"/>
            <a:ext cx="9004300" cy="4965700"/>
          </a:xfrm>
          <a:prstGeom prst="rect">
            <a:avLst/>
          </a:prstGeom>
        </p:spPr>
      </p:pic>
    </p:spTree>
    <p:extLst>
      <p:ext uri="{BB962C8B-B14F-4D97-AF65-F5344CB8AC3E}">
        <p14:creationId xmlns:p14="http://schemas.microsoft.com/office/powerpoint/2010/main" val="1721027579"/>
      </p:ext>
    </p:extLst>
  </p:cSld>
  <p:clrMapOvr>
    <a:masterClrMapping/>
  </p:clrMapOvr>
  <p:transition spd="slow" advClick="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9393"/>
            <a:ext cx="8875889" cy="3437240"/>
          </a:xfrm>
          <a:prstGeom prst="rect">
            <a:avLst/>
          </a:prstGeom>
        </p:spPr>
      </p:pic>
    </p:spTree>
    <p:extLst>
      <p:ext uri="{BB962C8B-B14F-4D97-AF65-F5344CB8AC3E}">
        <p14:creationId xmlns:p14="http://schemas.microsoft.com/office/powerpoint/2010/main" val="853278810"/>
      </p:ext>
    </p:extLst>
  </p:cSld>
  <p:clrMapOvr>
    <a:masterClrMapping/>
  </p:clrMapOvr>
  <p:transition spd="slow" advClick="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B37305-0DEA-4344-B92C-D568D18D043C}"/>
              </a:ext>
            </a:extLst>
          </p:cNvPr>
          <p:cNvPicPr>
            <a:picLocks noChangeAspect="1"/>
          </p:cNvPicPr>
          <p:nvPr/>
        </p:nvPicPr>
        <p:blipFill>
          <a:blip r:embed="rId3"/>
          <a:stretch>
            <a:fillRect/>
          </a:stretch>
        </p:blipFill>
        <p:spPr>
          <a:xfrm>
            <a:off x="0" y="1341475"/>
            <a:ext cx="9144000" cy="2940016"/>
          </a:xfrm>
          <a:prstGeom prst="rect">
            <a:avLst/>
          </a:prstGeom>
        </p:spPr>
      </p:pic>
    </p:spTree>
    <p:extLst>
      <p:ext uri="{BB962C8B-B14F-4D97-AF65-F5344CB8AC3E}">
        <p14:creationId xmlns:p14="http://schemas.microsoft.com/office/powerpoint/2010/main" val="161165004"/>
      </p:ext>
    </p:extLst>
  </p:cSld>
  <p:clrMapOvr>
    <a:masterClrMapping/>
  </p:clrMapOvr>
  <p:transition spd="slow" advClick="0">
    <p:push dir="u"/>
  </p:transition>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8633</TotalTime>
  <Words>1009</Words>
  <Application>Microsoft Macintosh PowerPoint</Application>
  <PresentationFormat>On-screen Show (4:3)</PresentationFormat>
  <Paragraphs>125</Paragraphs>
  <Slides>21</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Songti TC</vt:lpstr>
      <vt:lpstr>ヒラギノ角ゴ ProN W3</vt:lpstr>
      <vt:lpstr>Apple Chancery</vt:lpstr>
      <vt:lpstr>Arial</vt:lpstr>
      <vt:lpstr>Calibri</vt:lpstr>
      <vt:lpstr>Gill Sans</vt:lpstr>
      <vt:lpstr>Helvetica</vt:lpstr>
      <vt:lpstr>Helvetica Neue</vt:lpstr>
      <vt:lpstr>Helvetica Neue Light</vt:lpstr>
      <vt:lpstr>Default Theme</vt:lpstr>
      <vt:lpstr>Data Science and Air Pollution Policy: My Journey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current political climate</vt:lpstr>
      <vt:lpstr>PowerPoint Presentation</vt:lpstr>
      <vt:lpstr>PowerPoint Presentation</vt:lpstr>
      <vt:lpstr>PowerPoint Presentation</vt:lpstr>
      <vt:lpstr>PowerPoint Presentation</vt:lpstr>
      <vt:lpstr>PowerPoint Presentation</vt:lpstr>
      <vt:lpstr>Reproducible workflows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P-value in this new era of Data Science</dc:title>
  <dc:creator>Dominici, Francesca</dc:creator>
  <cp:lastModifiedBy>Microsoft Office User</cp:lastModifiedBy>
  <cp:revision>363</cp:revision>
  <dcterms:created xsi:type="dcterms:W3CDTF">2017-10-04T19:32:07Z</dcterms:created>
  <dcterms:modified xsi:type="dcterms:W3CDTF">2020-01-23T17:01:25Z</dcterms:modified>
</cp:coreProperties>
</file>